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1" r:id="rId2"/>
    <p:sldId id="257" r:id="rId3"/>
    <p:sldId id="310" r:id="rId4"/>
    <p:sldId id="309" r:id="rId5"/>
    <p:sldId id="308" r:id="rId6"/>
    <p:sldId id="305" r:id="rId7"/>
    <p:sldId id="306" r:id="rId8"/>
    <p:sldId id="301" r:id="rId9"/>
    <p:sldId id="325" r:id="rId10"/>
    <p:sldId id="326" r:id="rId11"/>
    <p:sldId id="328" r:id="rId12"/>
    <p:sldId id="256" r:id="rId13"/>
    <p:sldId id="258" r:id="rId14"/>
    <p:sldId id="263" r:id="rId15"/>
    <p:sldId id="268" r:id="rId16"/>
    <p:sldId id="269" r:id="rId17"/>
    <p:sldId id="274" r:id="rId18"/>
    <p:sldId id="278" r:id="rId19"/>
    <p:sldId id="271" r:id="rId20"/>
    <p:sldId id="279" r:id="rId21"/>
    <p:sldId id="272" r:id="rId22"/>
    <p:sldId id="273" r:id="rId23"/>
    <p:sldId id="329" r:id="rId24"/>
    <p:sldId id="330" r:id="rId25"/>
    <p:sldId id="331" r:id="rId26"/>
    <p:sldId id="333" r:id="rId27"/>
    <p:sldId id="332" r:id="rId28"/>
    <p:sldId id="307" r:id="rId29"/>
    <p:sldId id="312" r:id="rId30"/>
    <p:sldId id="313" r:id="rId31"/>
    <p:sldId id="314" r:id="rId32"/>
    <p:sldId id="317" r:id="rId33"/>
    <p:sldId id="315" r:id="rId34"/>
    <p:sldId id="316" r:id="rId35"/>
    <p:sldId id="334" r:id="rId36"/>
    <p:sldId id="335" r:id="rId37"/>
    <p:sldId id="30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FF"/>
    <a:srgbClr val="840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1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A58E9-EC4F-437C-8BB4-E3DA4E73725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19429D-0A24-40EC-9A14-B7210AA85738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dirty="0" smtClean="0"/>
            <a:t>Undergrad</a:t>
          </a:r>
          <a:endParaRPr lang="en-US" sz="2400" dirty="0"/>
        </a:p>
      </dgm:t>
    </dgm:pt>
    <dgm:pt modelId="{1ED4015A-49A3-4D41-9ABC-9C17E3930B62}" type="parTrans" cxnId="{7DD0FF31-F155-48B3-9505-39F4B209F278}">
      <dgm:prSet/>
      <dgm:spPr/>
      <dgm:t>
        <a:bodyPr/>
        <a:lstStyle/>
        <a:p>
          <a:endParaRPr lang="en-US"/>
        </a:p>
      </dgm:t>
    </dgm:pt>
    <dgm:pt modelId="{3F094336-9DFB-4892-885A-4398AC7CAC10}" type="sibTrans" cxnId="{7DD0FF31-F155-48B3-9505-39F4B209F278}">
      <dgm:prSet/>
      <dgm:spPr/>
      <dgm:t>
        <a:bodyPr/>
        <a:lstStyle/>
        <a:p>
          <a:endParaRPr lang="en-US"/>
        </a:p>
      </dgm:t>
    </dgm:pt>
    <dgm:pt modelId="{7867C34B-AA05-4419-BFD1-3D868D149E5B}">
      <dgm:prSet phldrT="[Text]" custT="1"/>
      <dgm:spPr/>
      <dgm:t>
        <a:bodyPr/>
        <a:lstStyle/>
        <a:p>
          <a:r>
            <a:rPr lang="en-US" sz="2400" dirty="0" smtClean="0"/>
            <a:t>4 years</a:t>
          </a:r>
          <a:endParaRPr lang="en-US" sz="2400" dirty="0"/>
        </a:p>
      </dgm:t>
    </dgm:pt>
    <dgm:pt modelId="{6650708E-7A3C-418E-8BFA-2197891ADD90}" type="parTrans" cxnId="{712B5CFC-AECB-41D0-AFC7-56E475A1798C}">
      <dgm:prSet/>
      <dgm:spPr/>
      <dgm:t>
        <a:bodyPr/>
        <a:lstStyle/>
        <a:p>
          <a:endParaRPr lang="en-US"/>
        </a:p>
      </dgm:t>
    </dgm:pt>
    <dgm:pt modelId="{FCBD1911-309B-4B31-9C08-C2CC40744F5B}" type="sibTrans" cxnId="{712B5CFC-AECB-41D0-AFC7-56E475A1798C}">
      <dgm:prSet/>
      <dgm:spPr/>
      <dgm:t>
        <a:bodyPr/>
        <a:lstStyle/>
        <a:p>
          <a:endParaRPr lang="en-US"/>
        </a:p>
      </dgm:t>
    </dgm:pt>
    <dgm:pt modelId="{6B306E66-D6C6-4E9E-AC35-2F31EC953B95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Grad School</a:t>
          </a:r>
          <a:endParaRPr lang="en-US" dirty="0"/>
        </a:p>
      </dgm:t>
    </dgm:pt>
    <dgm:pt modelId="{51B253C4-A592-4A93-9427-B2B7D056C370}" type="parTrans" cxnId="{E9AB92F0-B89A-41CA-9A01-99ADA5D6C9D3}">
      <dgm:prSet/>
      <dgm:spPr/>
      <dgm:t>
        <a:bodyPr/>
        <a:lstStyle/>
        <a:p>
          <a:endParaRPr lang="en-US"/>
        </a:p>
      </dgm:t>
    </dgm:pt>
    <dgm:pt modelId="{47A24850-BB0E-4E52-AE92-E3E9DDEFF34D}" type="sibTrans" cxnId="{E9AB92F0-B89A-41CA-9A01-99ADA5D6C9D3}">
      <dgm:prSet/>
      <dgm:spPr/>
      <dgm:t>
        <a:bodyPr/>
        <a:lstStyle/>
        <a:p>
          <a:endParaRPr lang="en-US"/>
        </a:p>
      </dgm:t>
    </dgm:pt>
    <dgm:pt modelId="{C200810E-A432-477A-9C68-9B06D41EB321}">
      <dgm:prSet phldrT="[Text]" custT="1"/>
      <dgm:spPr/>
      <dgm:t>
        <a:bodyPr/>
        <a:lstStyle/>
        <a:p>
          <a:r>
            <a:rPr lang="en-US" sz="2400" dirty="0" smtClean="0"/>
            <a:t>5-6 years</a:t>
          </a:r>
          <a:endParaRPr lang="en-US" sz="2400" dirty="0"/>
        </a:p>
      </dgm:t>
    </dgm:pt>
    <dgm:pt modelId="{C2581967-FEFC-448C-9B38-96A51CF72976}" type="parTrans" cxnId="{06238D03-422A-4DF9-90AB-25C7BD3D3086}">
      <dgm:prSet/>
      <dgm:spPr/>
      <dgm:t>
        <a:bodyPr/>
        <a:lstStyle/>
        <a:p>
          <a:endParaRPr lang="en-US"/>
        </a:p>
      </dgm:t>
    </dgm:pt>
    <dgm:pt modelId="{BF6DAA96-4FEF-4593-8D33-581127DE7B3C}" type="sibTrans" cxnId="{06238D03-422A-4DF9-90AB-25C7BD3D3086}">
      <dgm:prSet/>
      <dgm:spPr/>
      <dgm:t>
        <a:bodyPr/>
        <a:lstStyle/>
        <a:p>
          <a:endParaRPr lang="en-US"/>
        </a:p>
      </dgm:t>
    </dgm:pt>
    <dgm:pt modelId="{65AF5D03-4BC4-488B-8334-AAA4D0A38E11}">
      <dgm:prSet phldrT="[Text]" custT="1"/>
      <dgm:spPr/>
      <dgm:t>
        <a:bodyPr/>
        <a:lstStyle/>
        <a:p>
          <a:r>
            <a:rPr lang="en-US" sz="2400" dirty="0" smtClean="0"/>
            <a:t>Assistant Professor</a:t>
          </a:r>
          <a:endParaRPr lang="en-US" sz="2400" dirty="0"/>
        </a:p>
      </dgm:t>
    </dgm:pt>
    <dgm:pt modelId="{9A05DFB4-6FDD-4B6D-A266-EEDB32EF85BA}" type="parTrans" cxnId="{1CB3B2E3-998F-474E-9A5D-A19D8B02BD0B}">
      <dgm:prSet/>
      <dgm:spPr/>
      <dgm:t>
        <a:bodyPr/>
        <a:lstStyle/>
        <a:p>
          <a:endParaRPr lang="en-US"/>
        </a:p>
      </dgm:t>
    </dgm:pt>
    <dgm:pt modelId="{6F029BA9-A1B3-4E36-8615-60476117D5C8}" type="sibTrans" cxnId="{1CB3B2E3-998F-474E-9A5D-A19D8B02BD0B}">
      <dgm:prSet/>
      <dgm:spPr/>
      <dgm:t>
        <a:bodyPr/>
        <a:lstStyle/>
        <a:p>
          <a:endParaRPr lang="en-US"/>
        </a:p>
      </dgm:t>
    </dgm:pt>
    <dgm:pt modelId="{F7A1EE42-51C8-4B9E-96DA-D01AB9F07486}">
      <dgm:prSet phldrT="[Text]" custT="1"/>
      <dgm:spPr/>
      <dgm:t>
        <a:bodyPr/>
        <a:lstStyle/>
        <a:p>
          <a:r>
            <a:rPr lang="en-US" sz="2400" dirty="0" smtClean="0"/>
            <a:t>6 years</a:t>
          </a:r>
          <a:endParaRPr lang="en-US" sz="2400" dirty="0"/>
        </a:p>
      </dgm:t>
    </dgm:pt>
    <dgm:pt modelId="{44A05DB1-033A-4427-902F-3082B41D0529}" type="parTrans" cxnId="{B456E5CA-039B-4A0D-A0EA-785D50AD63A5}">
      <dgm:prSet/>
      <dgm:spPr/>
      <dgm:t>
        <a:bodyPr/>
        <a:lstStyle/>
        <a:p>
          <a:endParaRPr lang="en-US"/>
        </a:p>
      </dgm:t>
    </dgm:pt>
    <dgm:pt modelId="{556C8104-BE92-4F63-85ED-4E8DEA30DEFA}" type="sibTrans" cxnId="{B456E5CA-039B-4A0D-A0EA-785D50AD63A5}">
      <dgm:prSet/>
      <dgm:spPr/>
      <dgm:t>
        <a:bodyPr/>
        <a:lstStyle/>
        <a:p>
          <a:endParaRPr lang="en-US"/>
        </a:p>
      </dgm:t>
    </dgm:pt>
    <dgm:pt modelId="{795D4AB2-B4AA-4E1B-870E-F83D72F9563F}">
      <dgm:prSet phldrT="[Text]"/>
      <dgm:spPr/>
      <dgm:t>
        <a:bodyPr/>
        <a:lstStyle/>
        <a:p>
          <a:r>
            <a:rPr lang="en-US" dirty="0" smtClean="0"/>
            <a:t>Associate Professor</a:t>
          </a:r>
          <a:endParaRPr lang="en-US" dirty="0"/>
        </a:p>
      </dgm:t>
    </dgm:pt>
    <dgm:pt modelId="{D694697D-F35E-4FDC-8A37-221F1258008C}" type="parTrans" cxnId="{6F916315-35E1-4957-80A0-0F104E58108A}">
      <dgm:prSet/>
      <dgm:spPr/>
      <dgm:t>
        <a:bodyPr/>
        <a:lstStyle/>
        <a:p>
          <a:endParaRPr lang="en-US"/>
        </a:p>
      </dgm:t>
    </dgm:pt>
    <dgm:pt modelId="{369E80C7-7665-4B9C-BE74-FC0F80EB4EE7}" type="sibTrans" cxnId="{6F916315-35E1-4957-80A0-0F104E58108A}">
      <dgm:prSet/>
      <dgm:spPr/>
      <dgm:t>
        <a:bodyPr/>
        <a:lstStyle/>
        <a:p>
          <a:endParaRPr lang="en-US"/>
        </a:p>
      </dgm:t>
    </dgm:pt>
    <dgm:pt modelId="{723AE6B5-A4BA-4779-A33E-4FA8DC54AE43}">
      <dgm:prSet phldrT="[Text]"/>
      <dgm:spPr/>
      <dgm:t>
        <a:bodyPr/>
        <a:lstStyle/>
        <a:p>
          <a:r>
            <a:rPr lang="en-US" dirty="0" smtClean="0"/>
            <a:t>(Full) Professor</a:t>
          </a:r>
          <a:endParaRPr lang="en-US" dirty="0"/>
        </a:p>
      </dgm:t>
    </dgm:pt>
    <dgm:pt modelId="{849D2E13-7B8E-429F-8CCA-28177474E61F}" type="parTrans" cxnId="{8ED56F5E-A1C1-4D35-BF7F-48463D0A0D0A}">
      <dgm:prSet/>
      <dgm:spPr/>
      <dgm:t>
        <a:bodyPr/>
        <a:lstStyle/>
        <a:p>
          <a:endParaRPr lang="en-US"/>
        </a:p>
      </dgm:t>
    </dgm:pt>
    <dgm:pt modelId="{81C4775D-678E-4B9B-9EEA-E5337750A459}" type="sibTrans" cxnId="{8ED56F5E-A1C1-4D35-BF7F-48463D0A0D0A}">
      <dgm:prSet/>
      <dgm:spPr/>
      <dgm:t>
        <a:bodyPr/>
        <a:lstStyle/>
        <a:p>
          <a:endParaRPr lang="en-US"/>
        </a:p>
      </dgm:t>
    </dgm:pt>
    <dgm:pt modelId="{146E39E0-34C8-483F-9180-1C7248B44E5A}">
      <dgm:prSet phldrT="[Text]" custT="1"/>
      <dgm:spPr/>
      <dgm:t>
        <a:bodyPr/>
        <a:lstStyle/>
        <a:p>
          <a:r>
            <a:rPr lang="en-US" sz="2400" dirty="0" smtClean="0"/>
            <a:t>Perhaps followed by post-doc (1-3 years)</a:t>
          </a:r>
          <a:endParaRPr lang="en-US" sz="2400" dirty="0"/>
        </a:p>
      </dgm:t>
    </dgm:pt>
    <dgm:pt modelId="{4AC342C3-257D-45FB-81B3-BB9B18931552}" type="parTrans" cxnId="{257A064F-5758-487D-89CD-A43B145BAC95}">
      <dgm:prSet/>
      <dgm:spPr/>
      <dgm:t>
        <a:bodyPr/>
        <a:lstStyle/>
        <a:p>
          <a:endParaRPr lang="en-US"/>
        </a:p>
      </dgm:t>
    </dgm:pt>
    <dgm:pt modelId="{38764043-05F9-4494-AF30-E694D1CC00DD}" type="sibTrans" cxnId="{257A064F-5758-487D-89CD-A43B145BAC95}">
      <dgm:prSet/>
      <dgm:spPr/>
      <dgm:t>
        <a:bodyPr/>
        <a:lstStyle/>
        <a:p>
          <a:endParaRPr lang="en-US"/>
        </a:p>
      </dgm:t>
    </dgm:pt>
    <dgm:pt modelId="{9C1BD9FA-4B80-4721-AFF7-53D3F0A40661}">
      <dgm:prSet phldrT="[Text]" custT="1"/>
      <dgm:spPr/>
      <dgm:t>
        <a:bodyPr/>
        <a:lstStyle/>
        <a:p>
          <a:r>
            <a:rPr lang="en-US" sz="2400" dirty="0" smtClean="0"/>
            <a:t>Followed by TENURE DECISION!</a:t>
          </a:r>
          <a:endParaRPr lang="en-US" sz="2400" dirty="0"/>
        </a:p>
      </dgm:t>
    </dgm:pt>
    <dgm:pt modelId="{09602D01-B0EB-4EA0-B4C6-3F51F5B84C4C}" type="parTrans" cxnId="{2799A943-D54A-4867-AD48-28776EE42849}">
      <dgm:prSet/>
      <dgm:spPr/>
      <dgm:t>
        <a:bodyPr/>
        <a:lstStyle/>
        <a:p>
          <a:endParaRPr lang="en-US"/>
        </a:p>
      </dgm:t>
    </dgm:pt>
    <dgm:pt modelId="{FFCD7D32-7E88-48D7-9501-A3F1A00D8FD0}" type="sibTrans" cxnId="{2799A943-D54A-4867-AD48-28776EE42849}">
      <dgm:prSet/>
      <dgm:spPr/>
      <dgm:t>
        <a:bodyPr/>
        <a:lstStyle/>
        <a:p>
          <a:endParaRPr lang="en-US"/>
        </a:p>
      </dgm:t>
    </dgm:pt>
    <dgm:pt modelId="{808C6B7A-1361-4AE7-83DF-BF223442B6EE}">
      <dgm:prSet phldrT="[Text]" custT="1"/>
      <dgm:spPr/>
      <dgm:t>
        <a:bodyPr/>
        <a:lstStyle/>
        <a:p>
          <a:r>
            <a:rPr lang="en-US" sz="2400" dirty="0" smtClean="0"/>
            <a:t>6 years or more</a:t>
          </a:r>
          <a:endParaRPr lang="en-US" sz="2400" dirty="0"/>
        </a:p>
      </dgm:t>
    </dgm:pt>
    <dgm:pt modelId="{22A7DA11-5F8B-49BC-8561-28F368DF88B9}" type="parTrans" cxnId="{72190761-BFCF-4EC6-80B8-0F0849047A7C}">
      <dgm:prSet/>
      <dgm:spPr/>
      <dgm:t>
        <a:bodyPr/>
        <a:lstStyle/>
        <a:p>
          <a:endParaRPr kumimoji="1" lang="ja-JP" altLang="en-US"/>
        </a:p>
      </dgm:t>
    </dgm:pt>
    <dgm:pt modelId="{A18CB153-421D-434C-811B-71295862B955}" type="sibTrans" cxnId="{72190761-BFCF-4EC6-80B8-0F0849047A7C}">
      <dgm:prSet/>
      <dgm:spPr/>
      <dgm:t>
        <a:bodyPr/>
        <a:lstStyle/>
        <a:p>
          <a:endParaRPr kumimoji="1" lang="ja-JP" altLang="en-US"/>
        </a:p>
      </dgm:t>
    </dgm:pt>
    <dgm:pt modelId="{D78A0CC1-BA40-47FF-9F56-F09F53FCA14B}" type="pres">
      <dgm:prSet presAssocID="{373A58E9-EC4F-437C-8BB4-E3DA4E73725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158F485-CE29-4FF0-B743-32AC9A74816A}" type="pres">
      <dgm:prSet presAssocID="{9719429D-0A24-40EC-9A14-B7210AA85738}" presName="composite" presStyleCnt="0"/>
      <dgm:spPr/>
    </dgm:pt>
    <dgm:pt modelId="{D097CA53-6F4F-4152-84B8-5D2E9A4903B7}" type="pres">
      <dgm:prSet presAssocID="{9719429D-0A24-40EC-9A14-B7210AA85738}" presName="bentUpArrow1" presStyleLbl="alignImgPlace1" presStyleIdx="0" presStyleCnt="4" custLinFactNeighborX="-56830"/>
      <dgm:spPr>
        <a:solidFill>
          <a:schemeClr val="accent2">
            <a:lumMod val="75000"/>
          </a:schemeClr>
        </a:solidFill>
      </dgm:spPr>
    </dgm:pt>
    <dgm:pt modelId="{E0EAB028-1934-4842-B790-28F94DD8D3DD}" type="pres">
      <dgm:prSet presAssocID="{9719429D-0A24-40EC-9A14-B7210AA85738}" presName="ParentText" presStyleLbl="node1" presStyleIdx="0" presStyleCnt="5" custScaleX="2213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33A28-72FB-41E5-B55B-7D5DEC2A49AA}" type="pres">
      <dgm:prSet presAssocID="{9719429D-0A24-40EC-9A14-B7210AA85738}" presName="ChildText" presStyleLbl="revTx" presStyleIdx="0" presStyleCnt="4" custScaleX="298381" custLinFactX="100000" custLinFactNeighborX="100806" custLinFactNeighborY="2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ED4BC-02C1-4C99-B270-9B5FBDE93386}" type="pres">
      <dgm:prSet presAssocID="{3F094336-9DFB-4892-885A-4398AC7CAC10}" presName="sibTrans" presStyleCnt="0"/>
      <dgm:spPr/>
    </dgm:pt>
    <dgm:pt modelId="{363AD7B9-5F36-4A5F-99A2-C3A305BA4BE0}" type="pres">
      <dgm:prSet presAssocID="{6B306E66-D6C6-4E9E-AC35-2F31EC953B95}" presName="composite" presStyleCnt="0"/>
      <dgm:spPr/>
    </dgm:pt>
    <dgm:pt modelId="{AF9B5C36-8623-4E1F-8451-DCBC8C1FB065}" type="pres">
      <dgm:prSet presAssocID="{6B306E66-D6C6-4E9E-AC35-2F31EC953B95}" presName="bentUpArrow1" presStyleLbl="alignImgPlace1" presStyleIdx="1" presStyleCnt="4" custLinFactX="-100000" custLinFactNeighborX="-109135" custLinFactNeighborY="2588"/>
      <dgm:spPr>
        <a:solidFill>
          <a:schemeClr val="accent2">
            <a:lumMod val="75000"/>
          </a:schemeClr>
        </a:solidFill>
      </dgm:spPr>
    </dgm:pt>
    <dgm:pt modelId="{9E7379CA-955B-41DD-9ED9-7B743E78D6E2}" type="pres">
      <dgm:prSet presAssocID="{6B306E66-D6C6-4E9E-AC35-2F31EC953B95}" presName="ParentText" presStyleLbl="node1" presStyleIdx="1" presStyleCnt="5" custScaleX="221376" custLinFactX="-7613" custLinFactNeighborX="-100000" custLinFactNeighborY="21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CE57C-96B5-4791-A3E6-0B83C743C282}" type="pres">
      <dgm:prSet presAssocID="{6B306E66-D6C6-4E9E-AC35-2F31EC953B95}" presName="ChildText" presStyleLbl="revTx" presStyleIdx="1" presStyleCnt="4" custScaleX="702516" custLinFactX="100000" custLinFactNeighborX="195924" custLinFactNeighborY="2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597A9-4ED4-4A25-8DC7-0C2AD3092C94}" type="pres">
      <dgm:prSet presAssocID="{47A24850-BB0E-4E52-AE92-E3E9DDEFF34D}" presName="sibTrans" presStyleCnt="0"/>
      <dgm:spPr/>
    </dgm:pt>
    <dgm:pt modelId="{84EC7379-0934-43A8-B416-7F33CC78BAA9}" type="pres">
      <dgm:prSet presAssocID="{65AF5D03-4BC4-488B-8334-AAA4D0A38E11}" presName="composite" presStyleCnt="0"/>
      <dgm:spPr/>
    </dgm:pt>
    <dgm:pt modelId="{27146DF7-91FE-494E-861B-A1518CE8733D}" type="pres">
      <dgm:prSet presAssocID="{65AF5D03-4BC4-488B-8334-AAA4D0A38E11}" presName="bentUpArrow1" presStyleLbl="alignImgPlace1" presStyleIdx="2" presStyleCnt="4" custLinFactX="-95496" custLinFactNeighborX="-100000"/>
      <dgm:spPr>
        <a:solidFill>
          <a:schemeClr val="accent5">
            <a:lumMod val="60000"/>
            <a:lumOff val="40000"/>
          </a:schemeClr>
        </a:solidFill>
      </dgm:spPr>
    </dgm:pt>
    <dgm:pt modelId="{02FBA62C-C371-4BA3-A553-9C2B0F562D7C}" type="pres">
      <dgm:prSet presAssocID="{65AF5D03-4BC4-488B-8334-AAA4D0A38E11}" presName="ParentText" presStyleLbl="node1" presStyleIdx="2" presStyleCnt="5" custScaleX="221376" custLinFactNeighborX="-92240" custLinFactNeighborY="21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E3772-2A46-4E0C-9F47-D1BBAD53D8D1}" type="pres">
      <dgm:prSet presAssocID="{65AF5D03-4BC4-488B-8334-AAA4D0A38E11}" presName="ChildText" presStyleLbl="revTx" presStyleIdx="2" presStyleCnt="4" custScaleX="503825" custLinFactX="72572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D9DB3-9DDC-4EC0-96EB-60D0CF47F4DA}" type="pres">
      <dgm:prSet presAssocID="{6F029BA9-A1B3-4E36-8615-60476117D5C8}" presName="sibTrans" presStyleCnt="0"/>
      <dgm:spPr/>
    </dgm:pt>
    <dgm:pt modelId="{D54282B3-4F6D-4524-A052-D74F566429C5}" type="pres">
      <dgm:prSet presAssocID="{795D4AB2-B4AA-4E1B-870E-F83D72F9563F}" presName="composite" presStyleCnt="0"/>
      <dgm:spPr/>
    </dgm:pt>
    <dgm:pt modelId="{2B7DCC68-B1DB-4597-B32A-3DFFC95B83CA}" type="pres">
      <dgm:prSet presAssocID="{795D4AB2-B4AA-4E1B-870E-F83D72F9563F}" presName="bentUpArrow1" presStyleLbl="alignImgPlace1" presStyleIdx="3" presStyleCnt="4" custLinFactX="-100000" custLinFactNeighborX="-147779" custLinFactNeighborY="2588"/>
      <dgm:spPr>
        <a:solidFill>
          <a:schemeClr val="accent5">
            <a:lumMod val="60000"/>
            <a:lumOff val="40000"/>
          </a:schemeClr>
        </a:solidFill>
      </dgm:spPr>
    </dgm:pt>
    <dgm:pt modelId="{393814C5-20D2-4B71-825D-306AC4DE793A}" type="pres">
      <dgm:prSet presAssocID="{795D4AB2-B4AA-4E1B-870E-F83D72F9563F}" presName="ParentText" presStyleLbl="node1" presStyleIdx="3" presStyleCnt="5" custScaleX="221376" custLinFactX="-42972" custLinFactNeighborX="-100000" custLinFactNeighborY="21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8D1A6-1B6F-456B-A9EA-F164BBB52986}" type="pres">
      <dgm:prSet presAssocID="{795D4AB2-B4AA-4E1B-870E-F83D72F9563F}" presName="ChildText" presStyleLbl="revTx" presStyleIdx="3" presStyleCnt="4" custScaleX="283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03BB5-43E2-47E3-91CB-843360C5C189}" type="pres">
      <dgm:prSet presAssocID="{369E80C7-7665-4B9C-BE74-FC0F80EB4EE7}" presName="sibTrans" presStyleCnt="0"/>
      <dgm:spPr/>
    </dgm:pt>
    <dgm:pt modelId="{3C2C903F-F964-4FCE-99B5-C6397927CB49}" type="pres">
      <dgm:prSet presAssocID="{723AE6B5-A4BA-4779-A33E-4FA8DC54AE43}" presName="composite" presStyleCnt="0"/>
      <dgm:spPr/>
    </dgm:pt>
    <dgm:pt modelId="{9B23B0C4-E8ED-4983-B77B-314FC9717BD0}" type="pres">
      <dgm:prSet presAssocID="{723AE6B5-A4BA-4779-A33E-4FA8DC54AE43}" presName="ParentText" presStyleLbl="node1" presStyleIdx="4" presStyleCnt="5" custScaleX="221376" custLinFactX="-79575" custLinFactNeighborX="-100000" custLinFactNeighborY="21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08C4B-7C5B-4130-9E7B-ADE1A367486C}" type="presOf" srcId="{65AF5D03-4BC4-488B-8334-AAA4D0A38E11}" destId="{02FBA62C-C371-4BA3-A553-9C2B0F562D7C}" srcOrd="0" destOrd="0" presId="urn:microsoft.com/office/officeart/2005/8/layout/StepDownProcess"/>
    <dgm:cxn modelId="{7DD0FF31-F155-48B3-9505-39F4B209F278}" srcId="{373A58E9-EC4F-437C-8BB4-E3DA4E73725F}" destId="{9719429D-0A24-40EC-9A14-B7210AA85738}" srcOrd="0" destOrd="0" parTransId="{1ED4015A-49A3-4D41-9ABC-9C17E3930B62}" sibTransId="{3F094336-9DFB-4892-885A-4398AC7CAC10}"/>
    <dgm:cxn modelId="{6F916315-35E1-4957-80A0-0F104E58108A}" srcId="{373A58E9-EC4F-437C-8BB4-E3DA4E73725F}" destId="{795D4AB2-B4AA-4E1B-870E-F83D72F9563F}" srcOrd="3" destOrd="0" parTransId="{D694697D-F35E-4FDC-8A37-221F1258008C}" sibTransId="{369E80C7-7665-4B9C-BE74-FC0F80EB4EE7}"/>
    <dgm:cxn modelId="{257A064F-5758-487D-89CD-A43B145BAC95}" srcId="{6B306E66-D6C6-4E9E-AC35-2F31EC953B95}" destId="{146E39E0-34C8-483F-9180-1C7248B44E5A}" srcOrd="1" destOrd="0" parTransId="{4AC342C3-257D-45FB-81B3-BB9B18931552}" sibTransId="{38764043-05F9-4494-AF30-E694D1CC00DD}"/>
    <dgm:cxn modelId="{B8733B9F-9502-46D6-A4F5-902DA846CD25}" type="presOf" srcId="{808C6B7A-1361-4AE7-83DF-BF223442B6EE}" destId="{0FA8D1A6-1B6F-456B-A9EA-F164BBB52986}" srcOrd="0" destOrd="0" presId="urn:microsoft.com/office/officeart/2005/8/layout/StepDownProcess"/>
    <dgm:cxn modelId="{12941142-C887-4A73-ADC9-A2072ABDD41E}" type="presOf" srcId="{795D4AB2-B4AA-4E1B-870E-F83D72F9563F}" destId="{393814C5-20D2-4B71-825D-306AC4DE793A}" srcOrd="0" destOrd="0" presId="urn:microsoft.com/office/officeart/2005/8/layout/StepDownProcess"/>
    <dgm:cxn modelId="{B456E5CA-039B-4A0D-A0EA-785D50AD63A5}" srcId="{65AF5D03-4BC4-488B-8334-AAA4D0A38E11}" destId="{F7A1EE42-51C8-4B9E-96DA-D01AB9F07486}" srcOrd="0" destOrd="0" parTransId="{44A05DB1-033A-4427-902F-3082B41D0529}" sibTransId="{556C8104-BE92-4F63-85ED-4E8DEA30DEFA}"/>
    <dgm:cxn modelId="{E9AB92F0-B89A-41CA-9A01-99ADA5D6C9D3}" srcId="{373A58E9-EC4F-437C-8BB4-E3DA4E73725F}" destId="{6B306E66-D6C6-4E9E-AC35-2F31EC953B95}" srcOrd="1" destOrd="0" parTransId="{51B253C4-A592-4A93-9427-B2B7D056C370}" sibTransId="{47A24850-BB0E-4E52-AE92-E3E9DDEFF34D}"/>
    <dgm:cxn modelId="{712B5CFC-AECB-41D0-AFC7-56E475A1798C}" srcId="{9719429D-0A24-40EC-9A14-B7210AA85738}" destId="{7867C34B-AA05-4419-BFD1-3D868D149E5B}" srcOrd="0" destOrd="0" parTransId="{6650708E-7A3C-418E-8BFA-2197891ADD90}" sibTransId="{FCBD1911-309B-4B31-9C08-C2CC40744F5B}"/>
    <dgm:cxn modelId="{1CB3B2E3-998F-474E-9A5D-A19D8B02BD0B}" srcId="{373A58E9-EC4F-437C-8BB4-E3DA4E73725F}" destId="{65AF5D03-4BC4-488B-8334-AAA4D0A38E11}" srcOrd="2" destOrd="0" parTransId="{9A05DFB4-6FDD-4B6D-A266-EEDB32EF85BA}" sibTransId="{6F029BA9-A1B3-4E36-8615-60476117D5C8}"/>
    <dgm:cxn modelId="{0F0E5D18-64F8-4C32-B09A-BAFD3A0102EA}" type="presOf" srcId="{9C1BD9FA-4B80-4721-AFF7-53D3F0A40661}" destId="{523E3772-2A46-4E0C-9F47-D1BBAD53D8D1}" srcOrd="0" destOrd="1" presId="urn:microsoft.com/office/officeart/2005/8/layout/StepDownProcess"/>
    <dgm:cxn modelId="{414700AC-91FC-4C8D-911F-EB5FB44EF3FC}" type="presOf" srcId="{C200810E-A432-477A-9C68-9B06D41EB321}" destId="{E0DCE57C-96B5-4791-A3E6-0B83C743C282}" srcOrd="0" destOrd="0" presId="urn:microsoft.com/office/officeart/2005/8/layout/StepDownProcess"/>
    <dgm:cxn modelId="{8ED56F5E-A1C1-4D35-BF7F-48463D0A0D0A}" srcId="{373A58E9-EC4F-437C-8BB4-E3DA4E73725F}" destId="{723AE6B5-A4BA-4779-A33E-4FA8DC54AE43}" srcOrd="4" destOrd="0" parTransId="{849D2E13-7B8E-429F-8CCA-28177474E61F}" sibTransId="{81C4775D-678E-4B9B-9EEA-E5337750A459}"/>
    <dgm:cxn modelId="{2799A943-D54A-4867-AD48-28776EE42849}" srcId="{65AF5D03-4BC4-488B-8334-AAA4D0A38E11}" destId="{9C1BD9FA-4B80-4721-AFF7-53D3F0A40661}" srcOrd="1" destOrd="0" parTransId="{09602D01-B0EB-4EA0-B4C6-3F51F5B84C4C}" sibTransId="{FFCD7D32-7E88-48D7-9501-A3F1A00D8FD0}"/>
    <dgm:cxn modelId="{AC1A7A10-54FD-44E1-9B0F-E059E4438A9D}" type="presOf" srcId="{6B306E66-D6C6-4E9E-AC35-2F31EC953B95}" destId="{9E7379CA-955B-41DD-9ED9-7B743E78D6E2}" srcOrd="0" destOrd="0" presId="urn:microsoft.com/office/officeart/2005/8/layout/StepDownProcess"/>
    <dgm:cxn modelId="{134FDE64-C668-40CE-A24C-68FC260F8687}" type="presOf" srcId="{146E39E0-34C8-483F-9180-1C7248B44E5A}" destId="{E0DCE57C-96B5-4791-A3E6-0B83C743C282}" srcOrd="0" destOrd="1" presId="urn:microsoft.com/office/officeart/2005/8/layout/StepDownProcess"/>
    <dgm:cxn modelId="{F4C751D2-FED5-424C-9288-73B94D406C6D}" type="presOf" srcId="{9719429D-0A24-40EC-9A14-B7210AA85738}" destId="{E0EAB028-1934-4842-B790-28F94DD8D3DD}" srcOrd="0" destOrd="0" presId="urn:microsoft.com/office/officeart/2005/8/layout/StepDownProcess"/>
    <dgm:cxn modelId="{B061DF3A-DFB7-4FD9-9899-35F753DC59CB}" type="presOf" srcId="{F7A1EE42-51C8-4B9E-96DA-D01AB9F07486}" destId="{523E3772-2A46-4E0C-9F47-D1BBAD53D8D1}" srcOrd="0" destOrd="0" presId="urn:microsoft.com/office/officeart/2005/8/layout/StepDownProcess"/>
    <dgm:cxn modelId="{72190761-BFCF-4EC6-80B8-0F0849047A7C}" srcId="{795D4AB2-B4AA-4E1B-870E-F83D72F9563F}" destId="{808C6B7A-1361-4AE7-83DF-BF223442B6EE}" srcOrd="0" destOrd="0" parTransId="{22A7DA11-5F8B-49BC-8561-28F368DF88B9}" sibTransId="{A18CB153-421D-434C-811B-71295862B955}"/>
    <dgm:cxn modelId="{06238D03-422A-4DF9-90AB-25C7BD3D3086}" srcId="{6B306E66-D6C6-4E9E-AC35-2F31EC953B95}" destId="{C200810E-A432-477A-9C68-9B06D41EB321}" srcOrd="0" destOrd="0" parTransId="{C2581967-FEFC-448C-9B38-96A51CF72976}" sibTransId="{BF6DAA96-4FEF-4593-8D33-581127DE7B3C}"/>
    <dgm:cxn modelId="{2E323ADA-6903-4915-A371-F75DE0A40D42}" type="presOf" srcId="{7867C34B-AA05-4419-BFD1-3D868D149E5B}" destId="{B3D33A28-72FB-41E5-B55B-7D5DEC2A49AA}" srcOrd="0" destOrd="0" presId="urn:microsoft.com/office/officeart/2005/8/layout/StepDownProcess"/>
    <dgm:cxn modelId="{112D2AC0-7A34-4B8D-A2B6-6BEB401B0F95}" type="presOf" srcId="{723AE6B5-A4BA-4779-A33E-4FA8DC54AE43}" destId="{9B23B0C4-E8ED-4983-B77B-314FC9717BD0}" srcOrd="0" destOrd="0" presId="urn:microsoft.com/office/officeart/2005/8/layout/StepDownProcess"/>
    <dgm:cxn modelId="{1FE14D69-C3D7-478B-8D83-BD606B1658C1}" type="presOf" srcId="{373A58E9-EC4F-437C-8BB4-E3DA4E73725F}" destId="{D78A0CC1-BA40-47FF-9F56-F09F53FCA14B}" srcOrd="0" destOrd="0" presId="urn:microsoft.com/office/officeart/2005/8/layout/StepDownProcess"/>
    <dgm:cxn modelId="{23083572-9B86-445E-AD79-DA0E30B60AD1}" type="presParOf" srcId="{D78A0CC1-BA40-47FF-9F56-F09F53FCA14B}" destId="{9158F485-CE29-4FF0-B743-32AC9A74816A}" srcOrd="0" destOrd="0" presId="urn:microsoft.com/office/officeart/2005/8/layout/StepDownProcess"/>
    <dgm:cxn modelId="{BECAD9AA-C95A-4167-B384-0D5EF84A8D3E}" type="presParOf" srcId="{9158F485-CE29-4FF0-B743-32AC9A74816A}" destId="{D097CA53-6F4F-4152-84B8-5D2E9A4903B7}" srcOrd="0" destOrd="0" presId="urn:microsoft.com/office/officeart/2005/8/layout/StepDownProcess"/>
    <dgm:cxn modelId="{76638795-2392-47B0-AFC7-B1F5F205FEA8}" type="presParOf" srcId="{9158F485-CE29-4FF0-B743-32AC9A74816A}" destId="{E0EAB028-1934-4842-B790-28F94DD8D3DD}" srcOrd="1" destOrd="0" presId="urn:microsoft.com/office/officeart/2005/8/layout/StepDownProcess"/>
    <dgm:cxn modelId="{8BB1BA0B-A4E2-4982-9C14-E7A43B7B1706}" type="presParOf" srcId="{9158F485-CE29-4FF0-B743-32AC9A74816A}" destId="{B3D33A28-72FB-41E5-B55B-7D5DEC2A49AA}" srcOrd="2" destOrd="0" presId="urn:microsoft.com/office/officeart/2005/8/layout/StepDownProcess"/>
    <dgm:cxn modelId="{2B51941A-EFE1-470C-A7FC-8571A8966466}" type="presParOf" srcId="{D78A0CC1-BA40-47FF-9F56-F09F53FCA14B}" destId="{DCCED4BC-02C1-4C99-B270-9B5FBDE93386}" srcOrd="1" destOrd="0" presId="urn:microsoft.com/office/officeart/2005/8/layout/StepDownProcess"/>
    <dgm:cxn modelId="{71E7D338-8FFE-4DE1-85BC-74D11121B944}" type="presParOf" srcId="{D78A0CC1-BA40-47FF-9F56-F09F53FCA14B}" destId="{363AD7B9-5F36-4A5F-99A2-C3A305BA4BE0}" srcOrd="2" destOrd="0" presId="urn:microsoft.com/office/officeart/2005/8/layout/StepDownProcess"/>
    <dgm:cxn modelId="{65B504B8-15D1-4911-BF33-CC1398F9875C}" type="presParOf" srcId="{363AD7B9-5F36-4A5F-99A2-C3A305BA4BE0}" destId="{AF9B5C36-8623-4E1F-8451-DCBC8C1FB065}" srcOrd="0" destOrd="0" presId="urn:microsoft.com/office/officeart/2005/8/layout/StepDownProcess"/>
    <dgm:cxn modelId="{7B157CA9-9219-4866-8B0F-BDA72FA5BCB6}" type="presParOf" srcId="{363AD7B9-5F36-4A5F-99A2-C3A305BA4BE0}" destId="{9E7379CA-955B-41DD-9ED9-7B743E78D6E2}" srcOrd="1" destOrd="0" presId="urn:microsoft.com/office/officeart/2005/8/layout/StepDownProcess"/>
    <dgm:cxn modelId="{65C29F74-72C1-4AC4-8CA6-A01E7633DBF7}" type="presParOf" srcId="{363AD7B9-5F36-4A5F-99A2-C3A305BA4BE0}" destId="{E0DCE57C-96B5-4791-A3E6-0B83C743C282}" srcOrd="2" destOrd="0" presId="urn:microsoft.com/office/officeart/2005/8/layout/StepDownProcess"/>
    <dgm:cxn modelId="{13A284CA-94FA-4CE8-BC04-FDD082C43BBA}" type="presParOf" srcId="{D78A0CC1-BA40-47FF-9F56-F09F53FCA14B}" destId="{0DB597A9-4ED4-4A25-8DC7-0C2AD3092C94}" srcOrd="3" destOrd="0" presId="urn:microsoft.com/office/officeart/2005/8/layout/StepDownProcess"/>
    <dgm:cxn modelId="{ABF1AEEA-D4D0-498D-852D-6C82CEE5DFA7}" type="presParOf" srcId="{D78A0CC1-BA40-47FF-9F56-F09F53FCA14B}" destId="{84EC7379-0934-43A8-B416-7F33CC78BAA9}" srcOrd="4" destOrd="0" presId="urn:microsoft.com/office/officeart/2005/8/layout/StepDownProcess"/>
    <dgm:cxn modelId="{A1CDC995-AC4E-4752-900E-B1A1AD6F1A7D}" type="presParOf" srcId="{84EC7379-0934-43A8-B416-7F33CC78BAA9}" destId="{27146DF7-91FE-494E-861B-A1518CE8733D}" srcOrd="0" destOrd="0" presId="urn:microsoft.com/office/officeart/2005/8/layout/StepDownProcess"/>
    <dgm:cxn modelId="{C6E3F3E0-025D-4561-ABA3-D333AF32D0A3}" type="presParOf" srcId="{84EC7379-0934-43A8-B416-7F33CC78BAA9}" destId="{02FBA62C-C371-4BA3-A553-9C2B0F562D7C}" srcOrd="1" destOrd="0" presId="urn:microsoft.com/office/officeart/2005/8/layout/StepDownProcess"/>
    <dgm:cxn modelId="{ECFE174B-F75A-400A-8686-B4E91B6A304D}" type="presParOf" srcId="{84EC7379-0934-43A8-B416-7F33CC78BAA9}" destId="{523E3772-2A46-4E0C-9F47-D1BBAD53D8D1}" srcOrd="2" destOrd="0" presId="urn:microsoft.com/office/officeart/2005/8/layout/StepDownProcess"/>
    <dgm:cxn modelId="{634418BF-9490-4C96-92F0-DA705845EBC0}" type="presParOf" srcId="{D78A0CC1-BA40-47FF-9F56-F09F53FCA14B}" destId="{C01D9DB3-9DDC-4EC0-96EB-60D0CF47F4DA}" srcOrd="5" destOrd="0" presId="urn:microsoft.com/office/officeart/2005/8/layout/StepDownProcess"/>
    <dgm:cxn modelId="{F590CA25-1823-4972-8B15-52A1B58D4FAD}" type="presParOf" srcId="{D78A0CC1-BA40-47FF-9F56-F09F53FCA14B}" destId="{D54282B3-4F6D-4524-A052-D74F566429C5}" srcOrd="6" destOrd="0" presId="urn:microsoft.com/office/officeart/2005/8/layout/StepDownProcess"/>
    <dgm:cxn modelId="{DFA8DD89-3D36-4549-89BF-7D7A3F20E04D}" type="presParOf" srcId="{D54282B3-4F6D-4524-A052-D74F566429C5}" destId="{2B7DCC68-B1DB-4597-B32A-3DFFC95B83CA}" srcOrd="0" destOrd="0" presId="urn:microsoft.com/office/officeart/2005/8/layout/StepDownProcess"/>
    <dgm:cxn modelId="{A8B28DD2-71FE-41F1-81EA-5818672D14DD}" type="presParOf" srcId="{D54282B3-4F6D-4524-A052-D74F566429C5}" destId="{393814C5-20D2-4B71-825D-306AC4DE793A}" srcOrd="1" destOrd="0" presId="urn:microsoft.com/office/officeart/2005/8/layout/StepDownProcess"/>
    <dgm:cxn modelId="{D370F619-0546-4575-9FA9-1FB07097F5C1}" type="presParOf" srcId="{D54282B3-4F6D-4524-A052-D74F566429C5}" destId="{0FA8D1A6-1B6F-456B-A9EA-F164BBB52986}" srcOrd="2" destOrd="0" presId="urn:microsoft.com/office/officeart/2005/8/layout/StepDownProcess"/>
    <dgm:cxn modelId="{ECD8F0FB-5125-41B3-A0AC-5C101619CE81}" type="presParOf" srcId="{D78A0CC1-BA40-47FF-9F56-F09F53FCA14B}" destId="{71803BB5-43E2-47E3-91CB-843360C5C189}" srcOrd="7" destOrd="0" presId="urn:microsoft.com/office/officeart/2005/8/layout/StepDownProcess"/>
    <dgm:cxn modelId="{F97D43C1-3D6B-49F9-9510-329874D9879E}" type="presParOf" srcId="{D78A0CC1-BA40-47FF-9F56-F09F53FCA14B}" destId="{3C2C903F-F964-4FCE-99B5-C6397927CB49}" srcOrd="8" destOrd="0" presId="urn:microsoft.com/office/officeart/2005/8/layout/StepDownProcess"/>
    <dgm:cxn modelId="{D58B0666-9192-4AF5-AE97-6E482E741C94}" type="presParOf" srcId="{3C2C903F-F964-4FCE-99B5-C6397927CB49}" destId="{9B23B0C4-E8ED-4983-B77B-314FC9717BD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7CA53-6F4F-4152-84B8-5D2E9A4903B7}">
      <dsp:nvSpPr>
        <dsp:cNvPr id="0" name=""/>
        <dsp:cNvSpPr/>
      </dsp:nvSpPr>
      <dsp:spPr>
        <a:xfrm rot="5400000">
          <a:off x="722072" y="845814"/>
          <a:ext cx="736099" cy="8380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AB028-1934-4842-B790-28F94DD8D3DD}">
      <dsp:nvSpPr>
        <dsp:cNvPr id="0" name=""/>
        <dsp:cNvSpPr/>
      </dsp:nvSpPr>
      <dsp:spPr>
        <a:xfrm>
          <a:off x="251278" y="29833"/>
          <a:ext cx="2743200" cy="867371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Undergrad</a:t>
          </a:r>
          <a:endParaRPr lang="en-US" sz="2400" kern="1200" dirty="0"/>
        </a:p>
      </dsp:txBody>
      <dsp:txXfrm>
        <a:off x="293627" y="72182"/>
        <a:ext cx="2658502" cy="782673"/>
      </dsp:txXfrm>
    </dsp:sp>
    <dsp:sp modelId="{B3D33A28-72FB-41E5-B55B-7D5DEC2A49AA}">
      <dsp:nvSpPr>
        <dsp:cNvPr id="0" name=""/>
        <dsp:cNvSpPr/>
      </dsp:nvSpPr>
      <dsp:spPr>
        <a:xfrm>
          <a:off x="3158263" y="131604"/>
          <a:ext cx="2689147" cy="701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4 years</a:t>
          </a:r>
          <a:endParaRPr lang="en-US" sz="2400" kern="1200" dirty="0"/>
        </a:p>
      </dsp:txBody>
      <dsp:txXfrm>
        <a:off x="3158263" y="131604"/>
        <a:ext cx="2689147" cy="701047"/>
      </dsp:txXfrm>
    </dsp:sp>
    <dsp:sp modelId="{AF9B5C36-8623-4E1F-8451-DCBC8C1FB065}">
      <dsp:nvSpPr>
        <dsp:cNvPr id="0" name=""/>
        <dsp:cNvSpPr/>
      </dsp:nvSpPr>
      <dsp:spPr>
        <a:xfrm rot="5400000">
          <a:off x="1987077" y="1839208"/>
          <a:ext cx="736099" cy="8380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379CA-955B-41DD-9ED9-7B743E78D6E2}">
      <dsp:nvSpPr>
        <dsp:cNvPr id="0" name=""/>
        <dsp:cNvSpPr/>
      </dsp:nvSpPr>
      <dsp:spPr>
        <a:xfrm>
          <a:off x="1459139" y="1023224"/>
          <a:ext cx="2743200" cy="867371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Grad School</a:t>
          </a:r>
          <a:endParaRPr lang="en-US" sz="2400" kern="1200" dirty="0"/>
        </a:p>
      </dsp:txBody>
      <dsp:txXfrm>
        <a:off x="1501488" y="1065573"/>
        <a:ext cx="2658502" cy="782673"/>
      </dsp:txXfrm>
    </dsp:sp>
    <dsp:sp modelId="{E0DCE57C-96B5-4791-A3E6-0B83C743C282}">
      <dsp:nvSpPr>
        <dsp:cNvPr id="0" name=""/>
        <dsp:cNvSpPr/>
      </dsp:nvSpPr>
      <dsp:spPr>
        <a:xfrm>
          <a:off x="4184201" y="1105948"/>
          <a:ext cx="6331398" cy="701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5-6 years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Perhaps followed by post-doc (1-3 years)</a:t>
          </a:r>
          <a:endParaRPr lang="en-US" sz="2400" kern="1200" dirty="0"/>
        </a:p>
      </dsp:txBody>
      <dsp:txXfrm>
        <a:off x="4184201" y="1105948"/>
        <a:ext cx="6331398" cy="701047"/>
      </dsp:txXfrm>
    </dsp:sp>
    <dsp:sp modelId="{27146DF7-91FE-494E-861B-A1518CE8733D}">
      <dsp:nvSpPr>
        <dsp:cNvPr id="0" name=""/>
        <dsp:cNvSpPr/>
      </dsp:nvSpPr>
      <dsp:spPr>
        <a:xfrm rot="5400000">
          <a:off x="3194939" y="2794502"/>
          <a:ext cx="736099" cy="8380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BA62C-C371-4BA3-A553-9C2B0F562D7C}">
      <dsp:nvSpPr>
        <dsp:cNvPr id="0" name=""/>
        <dsp:cNvSpPr/>
      </dsp:nvSpPr>
      <dsp:spPr>
        <a:xfrm>
          <a:off x="2743199" y="1997568"/>
          <a:ext cx="2743200" cy="86737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Assistant Professor</a:t>
          </a:r>
          <a:endParaRPr lang="en-US" sz="2400" kern="1200" dirty="0"/>
        </a:p>
      </dsp:txBody>
      <dsp:txXfrm>
        <a:off x="2785548" y="2039917"/>
        <a:ext cx="2658502" cy="782673"/>
      </dsp:txXfrm>
    </dsp:sp>
    <dsp:sp modelId="{523E3772-2A46-4E0C-9F47-D1BBAD53D8D1}">
      <dsp:nvSpPr>
        <dsp:cNvPr id="0" name=""/>
        <dsp:cNvSpPr/>
      </dsp:nvSpPr>
      <dsp:spPr>
        <a:xfrm>
          <a:off x="5612949" y="2061244"/>
          <a:ext cx="4540703" cy="701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6 years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Followed by TENURE DECISION!</a:t>
          </a:r>
          <a:endParaRPr lang="en-US" sz="2400" kern="1200" dirty="0"/>
        </a:p>
      </dsp:txBody>
      <dsp:txXfrm>
        <a:off x="5612949" y="2061244"/>
        <a:ext cx="4540703" cy="701047"/>
      </dsp:txXfrm>
    </dsp:sp>
    <dsp:sp modelId="{2B7DCC68-B1DB-4597-B32A-3DFFC95B83CA}">
      <dsp:nvSpPr>
        <dsp:cNvPr id="0" name=""/>
        <dsp:cNvSpPr/>
      </dsp:nvSpPr>
      <dsp:spPr>
        <a:xfrm rot="5400000">
          <a:off x="4574256" y="3787896"/>
          <a:ext cx="736099" cy="8380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814C5-20D2-4B71-825D-306AC4DE793A}">
      <dsp:nvSpPr>
        <dsp:cNvPr id="0" name=""/>
        <dsp:cNvSpPr/>
      </dsp:nvSpPr>
      <dsp:spPr>
        <a:xfrm>
          <a:off x="3932010" y="2971921"/>
          <a:ext cx="2743200" cy="86737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Associate Professor</a:t>
          </a:r>
          <a:endParaRPr lang="en-US" sz="2400" kern="1200" dirty="0"/>
        </a:p>
      </dsp:txBody>
      <dsp:txXfrm>
        <a:off x="3974359" y="3014270"/>
        <a:ext cx="2658502" cy="782673"/>
      </dsp:txXfrm>
    </dsp:sp>
    <dsp:sp modelId="{0FA8D1A6-1B6F-456B-A9EA-F164BBB52986}">
      <dsp:nvSpPr>
        <dsp:cNvPr id="0" name=""/>
        <dsp:cNvSpPr/>
      </dsp:nvSpPr>
      <dsp:spPr>
        <a:xfrm>
          <a:off x="6867527" y="3035588"/>
          <a:ext cx="2555870" cy="701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6 years or more</a:t>
          </a:r>
          <a:endParaRPr lang="en-US" sz="2400" kern="1200" dirty="0"/>
        </a:p>
      </dsp:txBody>
      <dsp:txXfrm>
        <a:off x="6867527" y="3035588"/>
        <a:ext cx="2555870" cy="701047"/>
      </dsp:txXfrm>
    </dsp:sp>
    <dsp:sp modelId="{9B23B0C4-E8ED-4983-B77B-314FC9717BD0}">
      <dsp:nvSpPr>
        <dsp:cNvPr id="0" name=""/>
        <dsp:cNvSpPr/>
      </dsp:nvSpPr>
      <dsp:spPr>
        <a:xfrm>
          <a:off x="5295901" y="3946264"/>
          <a:ext cx="2743200" cy="86737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(Full) Professor</a:t>
          </a:r>
          <a:endParaRPr lang="en-US" sz="2400" kern="1200" dirty="0"/>
        </a:p>
      </dsp:txBody>
      <dsp:txXfrm>
        <a:off x="5338250" y="3988613"/>
        <a:ext cx="2658502" cy="78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C3B60-6452-3F40-9B11-1AF4ED81D62A}" type="datetimeFigureOut">
              <a:rPr kumimoji="1" lang="ja-JP" altLang="en-US" smtClean="0"/>
              <a:t>9/27/15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3D5C3-B398-EF49-ABFC-723328CF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098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9F681-D184-7C4C-9A0B-6F0E73D1B5B1}" type="datetimeFigureOut">
              <a:rPr kumimoji="1" lang="ja-JP" altLang="en-US" smtClean="0"/>
              <a:t>9/27/15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4B73C-3BCC-624F-B023-8A295AD10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8F-5C91-664C-9F3D-E071F5350975}" type="datetime1">
              <a:rPr lang="en-US" altLang="ja-JP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6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77BC-63B4-864B-A78E-896F90FF29AC}" type="datetime1">
              <a:rPr lang="en-US" altLang="ja-JP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E807-07C6-CD4F-9D3A-B3AC5A2AB2BE}" type="datetime1">
              <a:rPr lang="en-US" altLang="ja-JP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F58-612F-5849-84E6-8334B7B08B0C}" type="datetime1">
              <a:rPr lang="en-US" altLang="ja-JP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6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8AB-73F7-9440-BB73-15C1D0231377}" type="datetime1">
              <a:rPr lang="en-US" altLang="ja-JP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5595-7A44-0443-A51B-0A757B4CCA8E}" type="datetime1">
              <a:rPr lang="en-US" altLang="ja-JP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20BC-1DA2-C745-B4D8-B96EDCDDD84A}" type="datetime1">
              <a:rPr lang="en-US" altLang="ja-JP" smtClean="0"/>
              <a:t>9/27/15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2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A7BD-C596-224C-BBFC-2C17015AA72C}" type="datetime1">
              <a:rPr lang="en-US" altLang="ja-JP" smtClean="0"/>
              <a:t>9/27/15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5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5707-D944-2B40-BDF8-61263BA7E7AA}" type="datetime1">
              <a:rPr lang="en-US" altLang="ja-JP" smtClean="0"/>
              <a:t>9/27/15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4F54-94F9-3D43-A1E8-36CD76D8AB3E}" type="datetime1">
              <a:rPr lang="en-US" altLang="ja-JP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2CAC-91F3-9442-80DE-3ABB1E9FEE81}" type="datetime1">
              <a:rPr lang="en-US" altLang="ja-JP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4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B9C5-50AA-194B-9380-DF79F06E2C79}" type="datetime1">
              <a:rPr lang="en-US" altLang="ja-JP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3DDFF-80B7-4C57-83D7-62AD5DE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9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>
                <a:solidFill>
                  <a:srgbClr val="000090"/>
                </a:solidFill>
                <a:latin typeface="Imprint MT Shadow"/>
                <a:cs typeface="Imprint MT Shadow"/>
              </a:rPr>
              <a:t>Thurgood Marshall College</a:t>
            </a:r>
            <a:endParaRPr kumimoji="1" lang="ja-JP" altLang="en-US" sz="5400" dirty="0">
              <a:solidFill>
                <a:srgbClr val="000090"/>
              </a:solidFill>
              <a:latin typeface="Imprint MT Shadow"/>
              <a:cs typeface="Imprint MT Shadow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2260" r="1226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66099" y="4420499"/>
            <a:ext cx="2664373" cy="473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5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30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How might I have gotten the info…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2903710" y="1529311"/>
            <a:ext cx="4803054" cy="4351338"/>
          </a:xfrm>
        </p:spPr>
        <p:txBody>
          <a:bodyPr>
            <a:normAutofit/>
          </a:bodyPr>
          <a:lstStyle/>
          <a:p>
            <a:pPr lvl="1"/>
            <a:endParaRPr lang="en-US" sz="3600" b="1" dirty="0" smtClean="0">
              <a:latin typeface="+mj-lt"/>
            </a:endParaRPr>
          </a:p>
          <a:p>
            <a:pPr lvl="1">
              <a:lnSpc>
                <a:spcPct val="120000"/>
              </a:lnSpc>
            </a:pPr>
            <a:r>
              <a:rPr lang="en-US" sz="3600" b="1" dirty="0" smtClean="0">
                <a:latin typeface="+mj-lt"/>
              </a:rPr>
              <a:t>New university</a:t>
            </a:r>
          </a:p>
          <a:p>
            <a:pPr lvl="1">
              <a:lnSpc>
                <a:spcPct val="120000"/>
              </a:lnSpc>
            </a:pPr>
            <a:r>
              <a:rPr lang="en-US" sz="3600" b="1" dirty="0" smtClean="0">
                <a:latin typeface="+mj-lt"/>
              </a:rPr>
              <a:t>New baby</a:t>
            </a:r>
          </a:p>
          <a:p>
            <a:pPr lvl="1">
              <a:lnSpc>
                <a:spcPct val="120000"/>
              </a:lnSpc>
            </a:pPr>
            <a:r>
              <a:rPr lang="en-US" sz="3600" b="1" dirty="0" smtClean="0">
                <a:latin typeface="+mj-lt"/>
              </a:rPr>
              <a:t>New job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55768" y="1618775"/>
            <a:ext cx="3660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840FFF"/>
                </a:solidFill>
              </a:rPr>
              <a:t>First Year Experience course for new grad students</a:t>
            </a:r>
            <a:endParaRPr kumimoji="1" lang="ja-JP" altLang="en-US" sz="2800" b="1" dirty="0">
              <a:solidFill>
                <a:srgbClr val="840FFF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20833159">
            <a:off x="6460063" y="2155767"/>
            <a:ext cx="1616355" cy="234357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051399" y="4221265"/>
            <a:ext cx="215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CF1FFF"/>
                </a:solidFill>
              </a:rPr>
              <a:t>Talking with Peer Group</a:t>
            </a:r>
            <a:endParaRPr kumimoji="1" lang="ja-JP" altLang="en-US" sz="2800" b="1" dirty="0">
              <a:solidFill>
                <a:srgbClr val="CF1FFF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2068448">
            <a:off x="6165825" y="3509114"/>
            <a:ext cx="3163834" cy="245592"/>
          </a:xfrm>
          <a:prstGeom prst="leftArrow">
            <a:avLst/>
          </a:prstGeom>
          <a:solidFill>
            <a:srgbClr val="CF1FFF"/>
          </a:solidFill>
          <a:ln>
            <a:solidFill>
              <a:srgbClr val="CF1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Left Arrow 8"/>
          <p:cNvSpPr/>
          <p:nvPr/>
        </p:nvSpPr>
        <p:spPr>
          <a:xfrm rot="558008">
            <a:off x="5376186" y="4217844"/>
            <a:ext cx="3567127" cy="241072"/>
          </a:xfrm>
          <a:prstGeom prst="leftArrow">
            <a:avLst/>
          </a:prstGeom>
          <a:solidFill>
            <a:srgbClr val="CF1FFF"/>
          </a:solidFill>
          <a:ln>
            <a:solidFill>
              <a:srgbClr val="CF1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14252" y="2929221"/>
            <a:ext cx="215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8000"/>
                </a:solidFill>
              </a:rPr>
              <a:t>Read book?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0800000">
            <a:off x="2242391" y="3117552"/>
            <a:ext cx="1181453" cy="244517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054394" y="3190715"/>
            <a:ext cx="2673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800000"/>
                </a:solidFill>
              </a:rPr>
              <a:t>Talking with senior student</a:t>
            </a:r>
            <a:endParaRPr kumimoji="1" lang="ja-JP" altLang="en-US" sz="2800" b="1" dirty="0">
              <a:solidFill>
                <a:srgbClr val="80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1498776">
            <a:off x="6477105" y="3027096"/>
            <a:ext cx="2710742" cy="249063"/>
          </a:xfrm>
          <a:prstGeom prst="lef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235134" y="5049054"/>
            <a:ext cx="2673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800000"/>
                </a:solidFill>
              </a:rPr>
              <a:t>Talking with senior person</a:t>
            </a:r>
            <a:endParaRPr kumimoji="1" lang="ja-JP" altLang="en-US" sz="2800" b="1" dirty="0">
              <a:solidFill>
                <a:srgbClr val="80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3758501">
            <a:off x="4879388" y="4539940"/>
            <a:ext cx="843229" cy="261683"/>
          </a:xfrm>
          <a:prstGeom prst="lef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39550" y="4323859"/>
            <a:ext cx="3660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840FFF"/>
                </a:solidFill>
              </a:rPr>
              <a:t>First Year Experience course for new parents?</a:t>
            </a:r>
            <a:endParaRPr kumimoji="1" lang="ja-JP" altLang="en-US" sz="2800" b="1" dirty="0">
              <a:solidFill>
                <a:srgbClr val="840FFF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8807037">
            <a:off x="2005836" y="3777516"/>
            <a:ext cx="1616355" cy="234357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90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  <p:bldP spid="11" grpId="0" animBg="1"/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95685" y="228152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Start to form a peer group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sz="half" idx="1"/>
          </p:nvPr>
        </p:nvSpPr>
        <p:spPr>
          <a:xfrm>
            <a:off x="589192" y="929073"/>
            <a:ext cx="9869098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600" b="1" dirty="0" smtClean="0">
              <a:latin typeface="+mj-lt"/>
            </a:endParaRPr>
          </a:p>
          <a:p>
            <a:pPr lvl="1">
              <a:lnSpc>
                <a:spcPct val="120000"/>
              </a:lnSpc>
            </a:pPr>
            <a:r>
              <a:rPr lang="en-US" sz="3600" b="1" dirty="0" smtClean="0">
                <a:latin typeface="+mj-lt"/>
              </a:rPr>
              <a:t>Name</a:t>
            </a:r>
          </a:p>
          <a:p>
            <a:pPr lvl="1">
              <a:lnSpc>
                <a:spcPct val="120000"/>
              </a:lnSpc>
            </a:pPr>
            <a:r>
              <a:rPr lang="en-US" sz="3600" b="1" dirty="0" smtClean="0">
                <a:latin typeface="+mj-lt"/>
              </a:rPr>
              <a:t>Where you’re from</a:t>
            </a:r>
          </a:p>
          <a:p>
            <a:pPr lvl="1">
              <a:lnSpc>
                <a:spcPct val="120000"/>
              </a:lnSpc>
            </a:pPr>
            <a:r>
              <a:rPr lang="en-US" sz="3600" b="1" dirty="0" smtClean="0">
                <a:latin typeface="+mj-lt"/>
              </a:rPr>
              <a:t>Academic interest</a:t>
            </a:r>
          </a:p>
          <a:p>
            <a:pPr lvl="1">
              <a:lnSpc>
                <a:spcPct val="120000"/>
              </a:lnSpc>
            </a:pPr>
            <a:r>
              <a:rPr lang="en-US" sz="3600" b="1" dirty="0" smtClean="0">
                <a:latin typeface="+mj-lt"/>
              </a:rPr>
              <a:t>Non-academic interest</a:t>
            </a:r>
          </a:p>
          <a:p>
            <a:pPr lvl="1">
              <a:lnSpc>
                <a:spcPct val="120000"/>
              </a:lnSpc>
            </a:pPr>
            <a:r>
              <a:rPr lang="en-US" sz="3600" b="1" dirty="0" smtClean="0">
                <a:latin typeface="+mj-lt"/>
              </a:rPr>
              <a:t>Some question you have about UCSD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ublications.ucsd.edu/image-library/images/life/beac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0"/>
            <a:ext cx="11430000" cy="76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812006"/>
            <a:ext cx="9144000" cy="8937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University Life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100" y="190023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Opportunities, challenges, expectations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598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blications.ucsd.edu/image-library/images/life/l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" y="152400"/>
            <a:ext cx="11430000" cy="72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68" y="37345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UCSD Community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10519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Almost 60,000 people are affiliated with UCSD.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About half are students. Who are all the other people?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7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85" y="135315"/>
            <a:ext cx="7595809" cy="844399"/>
          </a:xfrm>
        </p:spPr>
        <p:txBody>
          <a:bodyPr/>
          <a:lstStyle/>
          <a:p>
            <a:r>
              <a:rPr lang="en-US" dirty="0" smtClean="0"/>
              <a:t>People at UC San </a:t>
            </a:r>
            <a:r>
              <a:rPr lang="en-US" dirty="0"/>
              <a:t>D</a:t>
            </a:r>
            <a:r>
              <a:rPr lang="en-US" dirty="0" smtClean="0"/>
              <a:t>iego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80" y="1789339"/>
            <a:ext cx="3407229" cy="4351338"/>
          </a:xfrm>
        </p:spPr>
        <p:txBody>
          <a:bodyPr/>
          <a:lstStyle/>
          <a:p>
            <a:r>
              <a:rPr lang="en-US" dirty="0" smtClean="0"/>
              <a:t>Undergraduates</a:t>
            </a:r>
          </a:p>
          <a:p>
            <a:endParaRPr lang="en-US" dirty="0"/>
          </a:p>
          <a:p>
            <a:r>
              <a:rPr lang="en-US" dirty="0" smtClean="0"/>
              <a:t>Graduate students</a:t>
            </a:r>
          </a:p>
          <a:p>
            <a:endParaRPr lang="en-US" dirty="0" smtClean="0"/>
          </a:p>
          <a:p>
            <a:r>
              <a:rPr lang="en-US" dirty="0" smtClean="0"/>
              <a:t>Professional degree students (M.D., MBA, </a:t>
            </a:r>
            <a:r>
              <a:rPr lang="en-US" dirty="0" err="1" smtClean="0"/>
              <a:t>PharmD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4" name="Frame 3"/>
          <p:cNvSpPr/>
          <p:nvPr/>
        </p:nvSpPr>
        <p:spPr>
          <a:xfrm>
            <a:off x="314476" y="1632857"/>
            <a:ext cx="3580191" cy="4499429"/>
          </a:xfrm>
          <a:prstGeom prst="frame">
            <a:avLst>
              <a:gd name="adj1" fmla="val 21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3233" y="1064381"/>
            <a:ext cx="205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Students</a:t>
            </a:r>
            <a:endParaRPr kumimoji="1" lang="ja-JP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6046" y="1071280"/>
            <a:ext cx="205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Staff</a:t>
            </a:r>
            <a:endParaRPr kumimoji="1" lang="ja-JP" altLang="en-US" sz="3200" b="1" dirty="0"/>
          </a:p>
        </p:txBody>
      </p:sp>
      <p:sp>
        <p:nvSpPr>
          <p:cNvPr id="7" name="Frame 6"/>
          <p:cNvSpPr/>
          <p:nvPr/>
        </p:nvSpPr>
        <p:spPr>
          <a:xfrm>
            <a:off x="4305682" y="1628375"/>
            <a:ext cx="3580191" cy="4499429"/>
          </a:xfrm>
          <a:prstGeom prst="frame">
            <a:avLst>
              <a:gd name="adj1" fmla="val 21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8278866" y="1649042"/>
            <a:ext cx="3580191" cy="4499429"/>
          </a:xfrm>
          <a:prstGeom prst="frame">
            <a:avLst>
              <a:gd name="adj1" fmla="val 21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0189" y="1816148"/>
            <a:ext cx="3407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Related to students: advising, housing…</a:t>
            </a:r>
          </a:p>
          <a:p>
            <a:r>
              <a:rPr lang="en-US" dirty="0" smtClean="0"/>
              <a:t>Research staff</a:t>
            </a:r>
          </a:p>
          <a:p>
            <a:r>
              <a:rPr lang="en-US" dirty="0" smtClean="0"/>
              <a:t>Medical Center</a:t>
            </a:r>
          </a:p>
          <a:p>
            <a:r>
              <a:rPr lang="en-US" dirty="0" smtClean="0"/>
              <a:t>General (budget, power plant, etc.)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254541" y="1066442"/>
            <a:ext cx="3792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Faculty/Instructors</a:t>
            </a:r>
            <a:endParaRPr kumimoji="1" lang="ja-JP" altLang="en-US" sz="32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404980" y="1748215"/>
            <a:ext cx="3407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Professors</a:t>
            </a:r>
          </a:p>
          <a:p>
            <a:r>
              <a:rPr lang="en-US" dirty="0" smtClean="0"/>
              <a:t>Clinical faculty</a:t>
            </a:r>
          </a:p>
          <a:p>
            <a:r>
              <a:rPr lang="en-US" dirty="0" smtClean="0"/>
              <a:t>Lecturers</a:t>
            </a:r>
          </a:p>
          <a:p>
            <a:r>
              <a:rPr lang="en-US" dirty="0" smtClean="0"/>
              <a:t>Adjuncts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</a:p>
          <a:p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3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367" y="0"/>
            <a:ext cx="10515600" cy="1325563"/>
          </a:xfrm>
        </p:spPr>
        <p:txBody>
          <a:bodyPr/>
          <a:lstStyle/>
          <a:p>
            <a:r>
              <a:rPr lang="en-US" dirty="0" smtClean="0"/>
              <a:t>The brutish life of a professor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179643"/>
              </p:ext>
            </p:extLst>
          </p:nvPr>
        </p:nvGraphicFramePr>
        <p:xfrm>
          <a:off x="838200" y="1352550"/>
          <a:ext cx="105156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8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7CA53-6F4F-4152-84B8-5D2E9A490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EAB028-1934-4842-B790-28F94DD8D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D33A28-72FB-41E5-B55B-7D5DEC2A4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9B5C36-8623-4E1F-8451-DCBC8C1FB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7379CA-955B-41DD-9ED9-7B743E78D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DCE57C-96B5-4791-A3E6-0B83C743C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46DF7-91FE-494E-861B-A1518CE87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BA62C-C371-4BA3-A553-9C2B0F562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3E3772-2A46-4E0C-9F47-D1BBAD53D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DCC68-B1DB-4597-B32A-3DFFC95B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814C5-20D2-4B71-825D-306AC4DE7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A8D1A6-1B6F-456B-A9EA-F164BBB52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23B0C4-E8ED-4983-B77B-314FC9717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professors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“Publish or perish”</a:t>
            </a:r>
          </a:p>
          <a:p>
            <a:pPr lvl="1"/>
            <a:r>
              <a:rPr lang="en-US" dirty="0" smtClean="0"/>
              <a:t>Impact: citations</a:t>
            </a:r>
          </a:p>
          <a:p>
            <a:pPr lvl="1"/>
            <a:r>
              <a:rPr lang="en-US" dirty="0" smtClean="0"/>
              <a:t>Research funding</a:t>
            </a:r>
          </a:p>
          <a:p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Undergraduate and graduate classes</a:t>
            </a:r>
          </a:p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Internal: Committees, administration of department, college, university</a:t>
            </a:r>
            <a:endParaRPr lang="en-US" dirty="0"/>
          </a:p>
          <a:p>
            <a:pPr lvl="1"/>
            <a:r>
              <a:rPr lang="en-US" dirty="0" smtClean="0"/>
              <a:t>External: Public service, professional service (e.g., organizing conference)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4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871" t="11920" r="11586"/>
          <a:stretch/>
        </p:blipFill>
        <p:spPr>
          <a:xfrm>
            <a:off x="2400300" y="297389"/>
            <a:ext cx="8782050" cy="71437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00175" y="1485901"/>
            <a:ext cx="5391150" cy="5048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15149" y="1485901"/>
            <a:ext cx="1323975" cy="5048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39124" y="891645"/>
            <a:ext cx="3352801" cy="1851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3409951" y="550597"/>
            <a:ext cx="1790700" cy="1266825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Publications</a:t>
            </a:r>
            <a:endParaRPr lang="en-US" sz="2400" dirty="0"/>
          </a:p>
        </p:txBody>
      </p:sp>
      <p:sp>
        <p:nvSpPr>
          <p:cNvPr id="7" name="Down Arrow Callout 6"/>
          <p:cNvSpPr/>
          <p:nvPr/>
        </p:nvSpPr>
        <p:spPr>
          <a:xfrm>
            <a:off x="6753225" y="550597"/>
            <a:ext cx="1362075" cy="974461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  <p:sp>
        <p:nvSpPr>
          <p:cNvPr id="8" name="Up Arrow Callout 7"/>
          <p:cNvSpPr/>
          <p:nvPr/>
        </p:nvSpPr>
        <p:spPr>
          <a:xfrm>
            <a:off x="10191750" y="2610908"/>
            <a:ext cx="1362075" cy="999067"/>
          </a:xfrm>
          <a:prstGeom prst="up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38125" y="404414"/>
            <a:ext cx="1790700" cy="17958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research profile</a:t>
            </a:r>
            <a:endParaRPr lang="en-US" sz="3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with any job, there are conflicting pressures…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0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063" cy="6705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30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Mechanics of this course: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4700" y="1317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Show up twice each week: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Lecture: 1 time/week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Discussion section: 1 time/week</a:t>
            </a: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Grading: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FYE Surveys 5%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Lecture attendance / quizzes 20%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Discussion section 25%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Assignments 15%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Final reflection 35%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0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different constituencies view professors differently…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275" y="538251"/>
            <a:ext cx="3486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</a:t>
            </a:r>
            <a:r>
              <a:rPr lang="en-US" sz="3200" b="1" dirty="0" smtClean="0"/>
              <a:t>students</a:t>
            </a:r>
            <a:r>
              <a:rPr lang="en-US" sz="3200" dirty="0" smtClean="0"/>
              <a:t> see professors: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24313" y="538251"/>
            <a:ext cx="3686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the </a:t>
            </a:r>
            <a:r>
              <a:rPr lang="en-US" sz="3200" b="1" dirty="0" smtClean="0"/>
              <a:t>administration</a:t>
            </a:r>
            <a:r>
              <a:rPr lang="en-US" sz="3200" dirty="0" smtClean="0"/>
              <a:t> sees professors: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810500" y="538251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</a:t>
            </a:r>
            <a:r>
              <a:rPr lang="en-US" sz="3200" b="1" dirty="0" smtClean="0"/>
              <a:t>professors</a:t>
            </a:r>
            <a:r>
              <a:rPr lang="en-US" sz="3200" dirty="0" smtClean="0"/>
              <a:t> see themselves: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667" r="36000"/>
          <a:stretch/>
        </p:blipFill>
        <p:spPr>
          <a:xfrm>
            <a:off x="457200" y="2733675"/>
            <a:ext cx="2476500" cy="28575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683544" y="1955511"/>
            <a:ext cx="2324100" cy="895350"/>
          </a:xfrm>
          <a:prstGeom prst="wedgeRoundRectCallout">
            <a:avLst>
              <a:gd name="adj1" fmla="val -30495"/>
              <a:gd name="adj2" fmla="val 84486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am a teaching machine.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0667" r="36000"/>
          <a:stretch/>
        </p:blipFill>
        <p:spPr>
          <a:xfrm>
            <a:off x="4251722" y="2733675"/>
            <a:ext cx="2476500" cy="285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0667" r="36000"/>
          <a:stretch/>
        </p:blipFill>
        <p:spPr>
          <a:xfrm>
            <a:off x="7880747" y="2733675"/>
            <a:ext cx="2476500" cy="28575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566172" y="1955511"/>
            <a:ext cx="2324100" cy="895350"/>
          </a:xfrm>
          <a:prstGeom prst="wedgeRoundRectCallout">
            <a:avLst>
              <a:gd name="adj1" fmla="val -39102"/>
              <a:gd name="adj2" fmla="val 79167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bring in research $$$.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401175" y="1981200"/>
            <a:ext cx="2514600" cy="895350"/>
          </a:xfrm>
          <a:prstGeom prst="wedgeRoundRectCallout">
            <a:avLst>
              <a:gd name="adj1" fmla="val -39102"/>
              <a:gd name="adj2" fmla="val 79167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am the Einstein of our time.</a:t>
            </a:r>
            <a:endParaRPr lang="en-US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1206500" y="5721639"/>
            <a:ext cx="10223500" cy="6477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There is some truth in all of this: Professors play many different roles on campus.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377876" y="4648200"/>
            <a:ext cx="1295400" cy="4445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teacher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918996" y="4654550"/>
            <a:ext cx="1561303" cy="4445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researcher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9870679" y="4648200"/>
            <a:ext cx="1965721" cy="7493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expert + great thinker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2" grpId="0" animBg="1"/>
      <p:bldP spid="3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a “Lecturer”?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Lecturers usually have similar credentials to professors</a:t>
            </a:r>
          </a:p>
          <a:p>
            <a:pPr lvl="1"/>
            <a:r>
              <a:rPr lang="en-US" dirty="0" smtClean="0"/>
              <a:t>Ph.D. or other degree, depending on field</a:t>
            </a:r>
          </a:p>
          <a:p>
            <a:r>
              <a:rPr lang="en-US" dirty="0" smtClean="0"/>
              <a:t>Some lecturers hold permanent positions:</a:t>
            </a:r>
          </a:p>
          <a:p>
            <a:pPr lvl="1"/>
            <a:r>
              <a:rPr lang="en-US" dirty="0" smtClean="0"/>
              <a:t>Like a professor, but focused on teaching</a:t>
            </a:r>
          </a:p>
          <a:p>
            <a:pPr lvl="1"/>
            <a:r>
              <a:rPr lang="en-US" dirty="0" smtClean="0"/>
              <a:t>Often involved in research related to teaching</a:t>
            </a:r>
          </a:p>
          <a:p>
            <a:r>
              <a:rPr lang="en-US" dirty="0" smtClean="0"/>
              <a:t>Some lecturers are external people brought in to teach 1 course</a:t>
            </a:r>
          </a:p>
          <a:p>
            <a:pPr lvl="1"/>
            <a:r>
              <a:rPr lang="en-US" dirty="0" smtClean="0"/>
              <a:t>Usually not involved in research</a:t>
            </a:r>
          </a:p>
          <a:p>
            <a:pPr lvl="1"/>
            <a:r>
              <a:rPr lang="en-US" dirty="0" smtClean="0"/>
              <a:t>Expert on subject matter</a:t>
            </a:r>
          </a:p>
          <a:p>
            <a:pPr lvl="1"/>
            <a:r>
              <a:rPr lang="en-US" dirty="0" smtClean="0"/>
              <a:t>May not know much about UC San Diego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2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849" y="1635240"/>
            <a:ext cx="10515600" cy="1325563"/>
          </a:xfrm>
        </p:spPr>
        <p:txBody>
          <a:bodyPr/>
          <a:lstStyle/>
          <a:p>
            <a:r>
              <a:rPr lang="en-US" dirty="0" smtClean="0"/>
              <a:t>Why do I care about: Different levels and types of instructors?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25" y="-14109"/>
            <a:ext cx="10669945" cy="844399"/>
          </a:xfrm>
        </p:spPr>
        <p:txBody>
          <a:bodyPr/>
          <a:lstStyle/>
          <a:p>
            <a:r>
              <a:rPr lang="en-US" dirty="0" smtClean="0"/>
              <a:t>(1) Use the correct form of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80" y="2506662"/>
            <a:ext cx="3407229" cy="3121692"/>
          </a:xfrm>
        </p:spPr>
        <p:txBody>
          <a:bodyPr/>
          <a:lstStyle/>
          <a:p>
            <a:r>
              <a:rPr lang="en-US" dirty="0" smtClean="0"/>
              <a:t>Undergraduates</a:t>
            </a:r>
          </a:p>
          <a:p>
            <a:r>
              <a:rPr lang="en-US" dirty="0" smtClean="0"/>
              <a:t>Graduate students</a:t>
            </a:r>
          </a:p>
          <a:p>
            <a:endParaRPr lang="en-US" dirty="0" smtClean="0"/>
          </a:p>
          <a:p>
            <a:r>
              <a:rPr lang="en-US" dirty="0" smtClean="0"/>
              <a:t>Professional degree students (M.D., MBA, </a:t>
            </a:r>
            <a:r>
              <a:rPr lang="en-US" dirty="0" err="1" smtClean="0"/>
              <a:t>PharmD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074" y="1886220"/>
            <a:ext cx="205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Students</a:t>
            </a:r>
            <a:endParaRPr kumimoji="1" lang="ja-JP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8298" y="1307870"/>
            <a:ext cx="205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Staff</a:t>
            </a:r>
            <a:endParaRPr kumimoji="1" lang="ja-JP" altLang="en-US" sz="32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0189" y="1816148"/>
            <a:ext cx="3407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Related to students: advising, housing…</a:t>
            </a:r>
          </a:p>
          <a:p>
            <a:r>
              <a:rPr lang="en-US" dirty="0" smtClean="0"/>
              <a:t>Research staff</a:t>
            </a:r>
          </a:p>
          <a:p>
            <a:r>
              <a:rPr lang="en-US" dirty="0" smtClean="0"/>
              <a:t>Medical Center</a:t>
            </a:r>
          </a:p>
          <a:p>
            <a:r>
              <a:rPr lang="en-US" dirty="0" smtClean="0"/>
              <a:t>General (budget, power plant, etc.)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142488" y="2423722"/>
            <a:ext cx="3792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Faculty/Instructors</a:t>
            </a:r>
            <a:endParaRPr kumimoji="1" lang="ja-JP" altLang="en-US" sz="32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30278" y="2968521"/>
            <a:ext cx="3407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Professors</a:t>
            </a:r>
          </a:p>
          <a:p>
            <a:r>
              <a:rPr lang="en-US" dirty="0" smtClean="0"/>
              <a:t>Clinical faculty</a:t>
            </a:r>
          </a:p>
          <a:p>
            <a:r>
              <a:rPr lang="en-US" dirty="0" smtClean="0"/>
              <a:t>Lecturers</a:t>
            </a:r>
          </a:p>
          <a:p>
            <a:r>
              <a:rPr lang="en-US" dirty="0" smtClean="0"/>
              <a:t>Adjuncts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</a:p>
          <a:p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24</a:t>
            </a:fld>
            <a:endParaRPr lang="en-US"/>
          </a:p>
        </p:txBody>
      </p:sp>
      <p:sp>
        <p:nvSpPr>
          <p:cNvPr id="12" name="Donut 11"/>
          <p:cNvSpPr/>
          <p:nvPr/>
        </p:nvSpPr>
        <p:spPr>
          <a:xfrm>
            <a:off x="0" y="1407089"/>
            <a:ext cx="4195766" cy="4495211"/>
          </a:xfrm>
          <a:prstGeom prst="donut">
            <a:avLst>
              <a:gd name="adj" fmla="val 3112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322" y="5628355"/>
            <a:ext cx="517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6600"/>
                </a:solidFill>
              </a:rPr>
              <a:t>First Name OK</a:t>
            </a:r>
            <a:endParaRPr kumimoji="1" lang="ja-JP" altLang="en-US" sz="3600" b="1" dirty="0">
              <a:solidFill>
                <a:srgbClr val="FF660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572804" y="1668583"/>
            <a:ext cx="4354625" cy="4246170"/>
          </a:xfrm>
          <a:prstGeom prst="donut">
            <a:avLst>
              <a:gd name="adj" fmla="val 3112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8370" y="1061404"/>
            <a:ext cx="517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8000"/>
                </a:solidFill>
              </a:rPr>
              <a:t>Professor Smith</a:t>
            </a:r>
            <a:endParaRPr kumimoji="1" lang="ja-JP" altLang="en-US" sz="3600" b="1" dirty="0">
              <a:solidFill>
                <a:srgbClr val="008000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3872057" y="2577587"/>
            <a:ext cx="3961738" cy="1270115"/>
          </a:xfrm>
          <a:prstGeom prst="donut">
            <a:avLst>
              <a:gd name="adj" fmla="val 7999"/>
            </a:avLst>
          </a:prstGeom>
          <a:solidFill>
            <a:srgbClr val="0000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962" y="3572528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Teaching Assistants (TAs)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7190" y="4513614"/>
            <a:ext cx="517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00FF"/>
                </a:solidFill>
              </a:rPr>
              <a:t>Dr. Smith</a:t>
            </a:r>
            <a:endParaRPr kumimoji="1"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62939"/>
            <a:ext cx="842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CF1FFF"/>
                </a:solidFill>
              </a:rPr>
              <a:t>Others: figure out Mr./Ms./Dr./First Name</a:t>
            </a:r>
            <a:endParaRPr kumimoji="1" lang="ja-JP" altLang="en-US" sz="3600" b="1" dirty="0">
              <a:solidFill>
                <a:srgbClr val="CF1FFF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7709759" y="3389949"/>
            <a:ext cx="3961738" cy="1155071"/>
          </a:xfrm>
          <a:prstGeom prst="donut">
            <a:avLst>
              <a:gd name="adj" fmla="val 799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3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21" grpId="0" animBg="1"/>
      <p:bldP spid="24" grpId="0"/>
      <p:bldP spid="25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25" y="135315"/>
            <a:ext cx="10669945" cy="844399"/>
          </a:xfrm>
        </p:spPr>
        <p:txBody>
          <a:bodyPr/>
          <a:lstStyle/>
          <a:p>
            <a:r>
              <a:rPr lang="en-US" dirty="0" smtClean="0"/>
              <a:t>(2) Reference letters not all created equal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82" y="3266241"/>
            <a:ext cx="3407229" cy="3121692"/>
          </a:xfrm>
        </p:spPr>
        <p:txBody>
          <a:bodyPr/>
          <a:lstStyle/>
          <a:p>
            <a:r>
              <a:rPr lang="en-US" dirty="0" smtClean="0"/>
              <a:t>Graduate students</a:t>
            </a:r>
          </a:p>
          <a:p>
            <a:endParaRPr lang="en-US" dirty="0" smtClean="0"/>
          </a:p>
          <a:p>
            <a:r>
              <a:rPr lang="en-US" dirty="0" smtClean="0"/>
              <a:t>Professional degree students (M.D., MBA, </a:t>
            </a:r>
            <a:r>
              <a:rPr lang="en-US" dirty="0" err="1" smtClean="0"/>
              <a:t>PharmD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529484" y="1922544"/>
            <a:ext cx="3407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Professors</a:t>
            </a:r>
          </a:p>
          <a:p>
            <a:pPr lvl="1"/>
            <a:r>
              <a:rPr lang="en-US" dirty="0" smtClean="0"/>
              <a:t>Assistant</a:t>
            </a:r>
          </a:p>
          <a:p>
            <a:pPr lvl="1"/>
            <a:r>
              <a:rPr lang="en-US" dirty="0" smtClean="0"/>
              <a:t>Associate</a:t>
            </a:r>
          </a:p>
          <a:p>
            <a:pPr lvl="1"/>
            <a:r>
              <a:rPr lang="en-US" dirty="0" smtClean="0"/>
              <a:t>Full</a:t>
            </a:r>
          </a:p>
          <a:p>
            <a:r>
              <a:rPr lang="en-US" dirty="0" smtClean="0"/>
              <a:t>Clinical faculty</a:t>
            </a:r>
          </a:p>
          <a:p>
            <a:r>
              <a:rPr lang="en-US" dirty="0" smtClean="0"/>
              <a:t>Lecturers</a:t>
            </a:r>
          </a:p>
          <a:p>
            <a:r>
              <a:rPr lang="en-US" dirty="0" smtClean="0"/>
              <a:t>Adjuncts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</a:p>
          <a:p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25</a:t>
            </a:fld>
            <a:endParaRPr lang="en-US"/>
          </a:p>
        </p:txBody>
      </p:sp>
      <p:sp>
        <p:nvSpPr>
          <p:cNvPr id="12" name="Donut 11"/>
          <p:cNvSpPr/>
          <p:nvPr/>
        </p:nvSpPr>
        <p:spPr>
          <a:xfrm>
            <a:off x="149404" y="3088123"/>
            <a:ext cx="3859607" cy="1369733"/>
          </a:xfrm>
          <a:prstGeom prst="donut">
            <a:avLst>
              <a:gd name="adj" fmla="val 7507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2126" y="3797895"/>
            <a:ext cx="3261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6600"/>
                </a:solidFill>
              </a:rPr>
              <a:t>Student A’s 2 letter writers</a:t>
            </a:r>
            <a:endParaRPr kumimoji="1" lang="ja-JP" altLang="en-US" sz="3600" b="1" dirty="0">
              <a:solidFill>
                <a:srgbClr val="FF660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8478685" y="2639848"/>
            <a:ext cx="2589671" cy="1095785"/>
          </a:xfrm>
          <a:prstGeom prst="donut">
            <a:avLst>
              <a:gd name="adj" fmla="val 992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0685" y="2468493"/>
            <a:ext cx="314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8000"/>
                </a:solidFill>
              </a:rPr>
              <a:t>Student B’s 2 letter writers</a:t>
            </a:r>
            <a:endParaRPr kumimoji="1" lang="ja-JP" altLang="en-US" sz="3600" b="1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962" y="3834022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Teaching Assistants (TAs)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8108170" y="3987651"/>
            <a:ext cx="3034888" cy="744152"/>
          </a:xfrm>
          <a:prstGeom prst="donut">
            <a:avLst>
              <a:gd name="adj" fmla="val 918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808" y="1136118"/>
            <a:ext cx="796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840FFF"/>
                </a:solidFill>
              </a:rPr>
              <a:t>Two students apply to the Gordon Leadership Center to be Gordon Scholars</a:t>
            </a:r>
            <a:endParaRPr kumimoji="1" lang="ja-JP" altLang="en-US" sz="3600" b="1" dirty="0">
              <a:solidFill>
                <a:srgbClr val="840FFF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445306" y="4171457"/>
            <a:ext cx="448213" cy="199234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ight Arrow 21"/>
          <p:cNvSpPr/>
          <p:nvPr/>
        </p:nvSpPr>
        <p:spPr>
          <a:xfrm rot="12872982">
            <a:off x="3905032" y="4212556"/>
            <a:ext cx="618227" cy="172356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ight Arrow 25"/>
          <p:cNvSpPr/>
          <p:nvPr/>
        </p:nvSpPr>
        <p:spPr>
          <a:xfrm>
            <a:off x="7622607" y="3028837"/>
            <a:ext cx="448213" cy="199234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56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 animBg="1"/>
      <p:bldP spid="14" grpId="0"/>
      <p:bldP spid="15" grpId="0" animBg="1"/>
      <p:bldP spid="16" grpId="0"/>
      <p:bldP spid="23" grpId="0"/>
      <p:bldP spid="18" grpId="0" animBg="1"/>
      <p:bldP spid="19" grpId="0"/>
      <p:bldP spid="4" grpId="0" animBg="1"/>
      <p:bldP spid="22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2155"/>
          </a:xfrm>
        </p:spPr>
        <p:txBody>
          <a:bodyPr/>
          <a:lstStyle/>
          <a:p>
            <a:r>
              <a:rPr lang="en-US" dirty="0" smtClean="0"/>
              <a:t>(3) Different levels of teaching 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750" y="1551678"/>
            <a:ext cx="10515600" cy="4351338"/>
          </a:xfrm>
        </p:spPr>
        <p:txBody>
          <a:bodyPr/>
          <a:lstStyle/>
          <a:p>
            <a:r>
              <a:rPr lang="en-US" dirty="0" smtClean="0"/>
              <a:t>Some faculty are excellent teachers</a:t>
            </a:r>
          </a:p>
          <a:p>
            <a:pPr lvl="1"/>
            <a:r>
              <a:rPr lang="en-US" dirty="0" smtClean="0"/>
              <a:t>Others, not so much</a:t>
            </a:r>
          </a:p>
          <a:p>
            <a:r>
              <a:rPr lang="en-US" dirty="0" smtClean="0"/>
              <a:t>Not really related to Assistant/Associate/Full distinction</a:t>
            </a:r>
          </a:p>
          <a:p>
            <a:r>
              <a:rPr lang="en-US" dirty="0" smtClean="0"/>
              <a:t>LSOEs often good teachers, up-to-date on pedagogical techniques</a:t>
            </a:r>
          </a:p>
          <a:p>
            <a:r>
              <a:rPr lang="en-US" altLang="ja-JP" dirty="0"/>
              <a:t>Find out who the good ones are</a:t>
            </a:r>
          </a:p>
          <a:p>
            <a:pPr lvl="1"/>
            <a:r>
              <a:rPr lang="en-US" altLang="ja-JP" dirty="0"/>
              <a:t>Course and Professor Evaluations (CAPE)</a:t>
            </a:r>
          </a:p>
          <a:p>
            <a:pPr lvl="1"/>
            <a:r>
              <a:rPr lang="en-US" altLang="ja-JP" dirty="0"/>
              <a:t>Ask people who have had that instructor before</a:t>
            </a:r>
          </a:p>
          <a:p>
            <a:r>
              <a:rPr lang="en-US" dirty="0" smtClean="0"/>
              <a:t>For courses which are optional, you can choose based on who’s a good teacher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6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t2.net/images/articles/2008/SSp_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8" y="234949"/>
            <a:ext cx="12086547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82" y="167130"/>
            <a:ext cx="9182100" cy="866395"/>
          </a:xfrm>
          <a:solidFill>
            <a:srgbClr val="F2F2F2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We have now seen the </a:t>
            </a:r>
            <a:r>
              <a:rPr lang="en-US" sz="4800" b="1" dirty="0" smtClean="0"/>
              <a:t>people</a:t>
            </a:r>
            <a:r>
              <a:rPr lang="en-US" dirty="0" smtClean="0"/>
              <a:t> at UCSD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061" y="2502953"/>
            <a:ext cx="1841500" cy="1527175"/>
          </a:xfrm>
          <a:solidFill>
            <a:srgbClr val="F2F2F2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Students</a:t>
            </a:r>
          </a:p>
          <a:p>
            <a:r>
              <a:rPr lang="en-US" dirty="0" smtClean="0"/>
              <a:t>Staff</a:t>
            </a:r>
          </a:p>
          <a:p>
            <a:r>
              <a:rPr lang="en-US" dirty="0" smtClean="0"/>
              <a:t>Teachers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0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85" y="135315"/>
            <a:ext cx="7595809" cy="844399"/>
          </a:xfrm>
        </p:spPr>
        <p:txBody>
          <a:bodyPr/>
          <a:lstStyle/>
          <a:p>
            <a:r>
              <a:rPr lang="en-US" dirty="0" smtClean="0"/>
              <a:t>Mission of UC San </a:t>
            </a:r>
            <a:r>
              <a:rPr lang="en-US" dirty="0"/>
              <a:t>D</a:t>
            </a:r>
            <a:r>
              <a:rPr lang="en-US" dirty="0" smtClean="0"/>
              <a:t>iego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80" y="1789339"/>
            <a:ext cx="3407229" cy="4351338"/>
          </a:xfrm>
        </p:spPr>
        <p:txBody>
          <a:bodyPr/>
          <a:lstStyle/>
          <a:p>
            <a:r>
              <a:rPr lang="en-US" dirty="0" smtClean="0"/>
              <a:t>Undergraduates</a:t>
            </a:r>
          </a:p>
          <a:p>
            <a:endParaRPr lang="en-US" dirty="0"/>
          </a:p>
          <a:p>
            <a:r>
              <a:rPr lang="en-US" dirty="0" smtClean="0"/>
              <a:t>Graduate students</a:t>
            </a:r>
          </a:p>
          <a:p>
            <a:endParaRPr lang="en-US" dirty="0" smtClean="0"/>
          </a:p>
          <a:p>
            <a:r>
              <a:rPr lang="en-US" dirty="0" smtClean="0"/>
              <a:t>Professional degree students (M.D., MBA, </a:t>
            </a:r>
            <a:r>
              <a:rPr lang="en-US" dirty="0" err="1" smtClean="0"/>
              <a:t>PharmD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4" name="Frame 3"/>
          <p:cNvSpPr/>
          <p:nvPr/>
        </p:nvSpPr>
        <p:spPr>
          <a:xfrm>
            <a:off x="314476" y="1632857"/>
            <a:ext cx="3580191" cy="4499429"/>
          </a:xfrm>
          <a:prstGeom prst="frame">
            <a:avLst>
              <a:gd name="adj1" fmla="val 21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3233" y="1064381"/>
            <a:ext cx="205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Education</a:t>
            </a:r>
            <a:endParaRPr kumimoji="1" lang="ja-JP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6046" y="1071280"/>
            <a:ext cx="205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Research</a:t>
            </a:r>
            <a:endParaRPr kumimoji="1" lang="ja-JP" altLang="en-US" sz="3200" b="1" dirty="0"/>
          </a:p>
        </p:txBody>
      </p:sp>
      <p:sp>
        <p:nvSpPr>
          <p:cNvPr id="7" name="Frame 6"/>
          <p:cNvSpPr/>
          <p:nvPr/>
        </p:nvSpPr>
        <p:spPr>
          <a:xfrm>
            <a:off x="4305682" y="1628375"/>
            <a:ext cx="3580191" cy="4499429"/>
          </a:xfrm>
          <a:prstGeom prst="frame">
            <a:avLst>
              <a:gd name="adj1" fmla="val 21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8278866" y="1649042"/>
            <a:ext cx="3580191" cy="4499429"/>
          </a:xfrm>
          <a:prstGeom prst="frame">
            <a:avLst>
              <a:gd name="adj1" fmla="val 21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0190" y="1816148"/>
            <a:ext cx="32144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Discover new knowledge</a:t>
            </a:r>
          </a:p>
          <a:p>
            <a:endParaRPr lang="en-US" dirty="0" smtClean="0"/>
          </a:p>
          <a:p>
            <a:r>
              <a:rPr lang="en-US" dirty="0" smtClean="0"/>
              <a:t>Create new works of art</a:t>
            </a:r>
          </a:p>
          <a:p>
            <a:endParaRPr lang="en-US" dirty="0" smtClean="0"/>
          </a:p>
          <a:p>
            <a:r>
              <a:rPr lang="en-US" dirty="0" smtClean="0"/>
              <a:t>Design and Invent new things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777441" y="1066442"/>
            <a:ext cx="3792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Public service</a:t>
            </a:r>
            <a:endParaRPr kumimoji="1" lang="ja-JP" altLang="en-US" sz="32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404980" y="1748215"/>
            <a:ext cx="3407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Medical Center</a:t>
            </a:r>
          </a:p>
          <a:p>
            <a:r>
              <a:rPr lang="en-US" dirty="0" smtClean="0"/>
              <a:t>Inventions</a:t>
            </a:r>
          </a:p>
          <a:p>
            <a:r>
              <a:rPr lang="en-US" dirty="0" smtClean="0"/>
              <a:t>Community outreach</a:t>
            </a:r>
          </a:p>
          <a:p>
            <a:r>
              <a:rPr lang="en-US" dirty="0" smtClean="0"/>
              <a:t>Public policy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</a:p>
          <a:p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25" y="135315"/>
            <a:ext cx="10669945" cy="844399"/>
          </a:xfrm>
        </p:spPr>
        <p:txBody>
          <a:bodyPr/>
          <a:lstStyle/>
          <a:p>
            <a:r>
              <a:rPr lang="en-US" dirty="0" smtClean="0"/>
              <a:t>Who is involved in the educational mission?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80" y="1789339"/>
            <a:ext cx="3407229" cy="4351338"/>
          </a:xfrm>
        </p:spPr>
        <p:txBody>
          <a:bodyPr/>
          <a:lstStyle/>
          <a:p>
            <a:r>
              <a:rPr lang="en-US" dirty="0" smtClean="0"/>
              <a:t>Undergraduates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Graduate students</a:t>
            </a:r>
          </a:p>
          <a:p>
            <a:endParaRPr lang="en-US" dirty="0" smtClean="0"/>
          </a:p>
          <a:p>
            <a:r>
              <a:rPr lang="en-US" dirty="0" smtClean="0"/>
              <a:t>Professional degree students (M.D., MBA, </a:t>
            </a:r>
            <a:r>
              <a:rPr lang="en-US" dirty="0" err="1" smtClean="0"/>
              <a:t>PharmD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3233" y="1064381"/>
            <a:ext cx="205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Students</a:t>
            </a:r>
            <a:endParaRPr kumimoji="1" lang="ja-JP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6046" y="1071280"/>
            <a:ext cx="205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Staff</a:t>
            </a:r>
            <a:endParaRPr kumimoji="1" lang="ja-JP" altLang="en-US" sz="32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0189" y="1816148"/>
            <a:ext cx="3407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Related to students: advising, housing…</a:t>
            </a:r>
          </a:p>
          <a:p>
            <a:r>
              <a:rPr lang="en-US" dirty="0" smtClean="0"/>
              <a:t>Research staff</a:t>
            </a:r>
          </a:p>
          <a:p>
            <a:r>
              <a:rPr lang="en-US" dirty="0" smtClean="0"/>
              <a:t>Medical Center</a:t>
            </a:r>
          </a:p>
          <a:p>
            <a:r>
              <a:rPr lang="en-US" dirty="0" smtClean="0"/>
              <a:t>General (budget, power plant, etc.)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254541" y="1066442"/>
            <a:ext cx="3792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Faculty/Instructors</a:t>
            </a:r>
            <a:endParaRPr kumimoji="1" lang="ja-JP" altLang="en-US" sz="32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404980" y="1748215"/>
            <a:ext cx="3407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Professors</a:t>
            </a:r>
          </a:p>
          <a:p>
            <a:r>
              <a:rPr lang="en-US" dirty="0" smtClean="0"/>
              <a:t>Clinical faculty</a:t>
            </a:r>
          </a:p>
          <a:p>
            <a:r>
              <a:rPr lang="en-US" dirty="0" smtClean="0"/>
              <a:t>Lecturers</a:t>
            </a:r>
          </a:p>
          <a:p>
            <a:r>
              <a:rPr lang="en-US" dirty="0" smtClean="0"/>
              <a:t>Adjuncts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</a:p>
          <a:p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29</a:t>
            </a:fld>
            <a:endParaRPr lang="en-US"/>
          </a:p>
        </p:txBody>
      </p:sp>
      <p:sp>
        <p:nvSpPr>
          <p:cNvPr id="12" name="Donut 11"/>
          <p:cNvSpPr/>
          <p:nvPr/>
        </p:nvSpPr>
        <p:spPr>
          <a:xfrm>
            <a:off x="0" y="759579"/>
            <a:ext cx="4195766" cy="5466476"/>
          </a:xfrm>
          <a:prstGeom prst="donut">
            <a:avLst>
              <a:gd name="adj" fmla="val 3112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5898" y="5055558"/>
            <a:ext cx="517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6600"/>
                </a:solidFill>
              </a:rPr>
              <a:t>L</a:t>
            </a:r>
            <a:r>
              <a:rPr kumimoji="1" lang="en-US" altLang="ja-JP" sz="3600" b="1" dirty="0" smtClean="0">
                <a:solidFill>
                  <a:srgbClr val="FF6600"/>
                </a:solidFill>
              </a:rPr>
              <a:t>earners</a:t>
            </a:r>
            <a:endParaRPr kumimoji="1" lang="ja-JP" altLang="en-US" sz="3600" b="1" dirty="0">
              <a:solidFill>
                <a:srgbClr val="FF660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809362" y="0"/>
            <a:ext cx="4195766" cy="5068009"/>
          </a:xfrm>
          <a:prstGeom prst="donut">
            <a:avLst>
              <a:gd name="adj" fmla="val 3112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5124" y="5021176"/>
            <a:ext cx="517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8000"/>
                </a:solidFill>
              </a:rPr>
              <a:t>Teachers</a:t>
            </a:r>
            <a:endParaRPr kumimoji="1" lang="ja-JP" altLang="en-US" sz="3600" b="1" dirty="0">
              <a:solidFill>
                <a:srgbClr val="008000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0" y="3190715"/>
            <a:ext cx="4195766" cy="706795"/>
          </a:xfrm>
          <a:prstGeom prst="donut">
            <a:avLst>
              <a:gd name="adj" fmla="val 1192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-130963" y="1649629"/>
            <a:ext cx="4195766" cy="706795"/>
          </a:xfrm>
          <a:prstGeom prst="donut">
            <a:avLst>
              <a:gd name="adj" fmla="val 1192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3719190" y="1005093"/>
            <a:ext cx="4195766" cy="706795"/>
          </a:xfrm>
          <a:prstGeom prst="donut">
            <a:avLst>
              <a:gd name="adj" fmla="val 1192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747087" y="2589486"/>
            <a:ext cx="4195766" cy="706795"/>
          </a:xfrm>
          <a:prstGeom prst="donut">
            <a:avLst>
              <a:gd name="adj" fmla="val 1192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3911937" y="3065641"/>
            <a:ext cx="4195766" cy="706795"/>
          </a:xfrm>
          <a:prstGeom prst="donut">
            <a:avLst>
              <a:gd name="adj" fmla="val 1192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227" y="2278736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Discussion Leaders</a:t>
            </a:r>
          </a:p>
          <a:p>
            <a:r>
              <a:rPr kumimoji="1"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Readers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261" y="3834022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Teaching Assistants (TAs)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4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17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30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Goals of this course: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4700" y="1317625"/>
            <a:ext cx="10515600" cy="4351338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+mj-lt"/>
              </a:rPr>
              <a:t>Understand academic expectations &amp; learn some tools for academic success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+mj-lt"/>
              </a:rPr>
              <a:t>Learn ways to get engaged at UCSD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+mj-lt"/>
              </a:rPr>
              <a:t>Strengthen organizational, interpersonal, wellness skills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+mj-lt"/>
              </a:rPr>
              <a:t>Make friends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21050342">
            <a:off x="2627023" y="4831424"/>
            <a:ext cx="8584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008000"/>
                </a:solidFill>
                <a:latin typeface="Chalkduster"/>
                <a:cs typeface="Chalkduster"/>
              </a:rPr>
              <a:t>Can’t I just learn this stuff on my own?</a:t>
            </a:r>
            <a:endParaRPr kumimoji="1" lang="ja-JP" altLang="en-US" sz="2800" i="1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08462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25" y="135315"/>
            <a:ext cx="10669945" cy="844399"/>
          </a:xfrm>
        </p:spPr>
        <p:txBody>
          <a:bodyPr/>
          <a:lstStyle/>
          <a:p>
            <a:r>
              <a:rPr lang="en-US" dirty="0" smtClean="0"/>
              <a:t>Who is involved in the research mission?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80" y="1789339"/>
            <a:ext cx="3407229" cy="4351338"/>
          </a:xfrm>
        </p:spPr>
        <p:txBody>
          <a:bodyPr/>
          <a:lstStyle/>
          <a:p>
            <a:r>
              <a:rPr lang="en-US" dirty="0" smtClean="0"/>
              <a:t>Undergraduates</a:t>
            </a:r>
          </a:p>
          <a:p>
            <a:endParaRPr lang="en-US" dirty="0"/>
          </a:p>
          <a:p>
            <a:r>
              <a:rPr lang="en-US" dirty="0" smtClean="0"/>
              <a:t>Graduate students</a:t>
            </a:r>
          </a:p>
          <a:p>
            <a:endParaRPr lang="en-US" dirty="0" smtClean="0"/>
          </a:p>
          <a:p>
            <a:r>
              <a:rPr lang="en-US" dirty="0" smtClean="0"/>
              <a:t>Professional degree students (M.D., MBA, </a:t>
            </a:r>
            <a:r>
              <a:rPr lang="en-US" dirty="0" err="1" smtClean="0"/>
              <a:t>PharmD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3233" y="1064381"/>
            <a:ext cx="205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Students</a:t>
            </a:r>
            <a:endParaRPr kumimoji="1" lang="ja-JP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6046" y="1071280"/>
            <a:ext cx="205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Staff</a:t>
            </a:r>
            <a:endParaRPr kumimoji="1" lang="ja-JP" altLang="en-US" sz="32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0189" y="1816148"/>
            <a:ext cx="3407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Related to students: advising, housing…</a:t>
            </a:r>
          </a:p>
          <a:p>
            <a:r>
              <a:rPr lang="en-US" dirty="0" smtClean="0"/>
              <a:t>Research staff</a:t>
            </a:r>
          </a:p>
          <a:p>
            <a:r>
              <a:rPr lang="en-US" dirty="0" smtClean="0"/>
              <a:t>Medical Center</a:t>
            </a:r>
          </a:p>
          <a:p>
            <a:r>
              <a:rPr lang="en-US" dirty="0" smtClean="0"/>
              <a:t>General (budget, power plant, etc.)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254541" y="1066442"/>
            <a:ext cx="3792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Faculty/Instructors</a:t>
            </a:r>
            <a:endParaRPr kumimoji="1" lang="ja-JP" altLang="en-US" sz="32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404980" y="1748215"/>
            <a:ext cx="3407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Professors</a:t>
            </a:r>
          </a:p>
          <a:p>
            <a:r>
              <a:rPr lang="en-US" dirty="0" smtClean="0"/>
              <a:t>Clinical faculty</a:t>
            </a:r>
          </a:p>
          <a:p>
            <a:r>
              <a:rPr lang="en-US" dirty="0" smtClean="0"/>
              <a:t>Lecturers</a:t>
            </a:r>
          </a:p>
          <a:p>
            <a:r>
              <a:rPr lang="en-US" dirty="0" smtClean="0"/>
              <a:t>Adjuncts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</a:p>
          <a:p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30</a:t>
            </a:fld>
            <a:endParaRPr lang="en-US"/>
          </a:p>
        </p:txBody>
      </p:sp>
      <p:sp>
        <p:nvSpPr>
          <p:cNvPr id="15" name="Donut 14"/>
          <p:cNvSpPr/>
          <p:nvPr/>
        </p:nvSpPr>
        <p:spPr>
          <a:xfrm>
            <a:off x="7809362" y="0"/>
            <a:ext cx="4195766" cy="5068009"/>
          </a:xfrm>
          <a:prstGeom prst="donut">
            <a:avLst>
              <a:gd name="adj" fmla="val 3112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102598" y="2705083"/>
            <a:ext cx="4195766" cy="706795"/>
          </a:xfrm>
          <a:prstGeom prst="donut">
            <a:avLst>
              <a:gd name="adj" fmla="val 1192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-118512" y="1736793"/>
            <a:ext cx="4195766" cy="706795"/>
          </a:xfrm>
          <a:prstGeom prst="donut">
            <a:avLst>
              <a:gd name="adj" fmla="val 1192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3719190" y="1005093"/>
            <a:ext cx="4195766" cy="706795"/>
          </a:xfrm>
          <a:prstGeom prst="donut">
            <a:avLst>
              <a:gd name="adj" fmla="val 1192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747087" y="2589486"/>
            <a:ext cx="4195766" cy="706795"/>
          </a:xfrm>
          <a:prstGeom prst="donut">
            <a:avLst>
              <a:gd name="adj" fmla="val 1192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3911937" y="3065641"/>
            <a:ext cx="4195766" cy="706795"/>
          </a:xfrm>
          <a:prstGeom prst="donut">
            <a:avLst>
              <a:gd name="adj" fmla="val 1192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0" y="3582681"/>
            <a:ext cx="4195766" cy="1833988"/>
          </a:xfrm>
          <a:prstGeom prst="donut">
            <a:avLst>
              <a:gd name="adj" fmla="val 5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4449" y="3175288"/>
            <a:ext cx="86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some</a:t>
            </a:r>
            <a:endParaRPr kumimoji="1" lang="ja-JP" alt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10047428" y="3399426"/>
            <a:ext cx="697219" cy="211686"/>
          </a:xfrm>
          <a:prstGeom prst="leftArrow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Left Arrow 22"/>
          <p:cNvSpPr/>
          <p:nvPr/>
        </p:nvSpPr>
        <p:spPr>
          <a:xfrm rot="1643851">
            <a:off x="10125126" y="3103550"/>
            <a:ext cx="697219" cy="211686"/>
          </a:xfrm>
          <a:prstGeom prst="leftArrow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Left Arrow 23"/>
          <p:cNvSpPr/>
          <p:nvPr/>
        </p:nvSpPr>
        <p:spPr>
          <a:xfrm rot="2990343">
            <a:off x="10352228" y="2919743"/>
            <a:ext cx="697219" cy="21168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90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" grpId="0"/>
      <p:bldP spid="7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25" y="135315"/>
            <a:ext cx="10669945" cy="844399"/>
          </a:xfrm>
        </p:spPr>
        <p:txBody>
          <a:bodyPr/>
          <a:lstStyle/>
          <a:p>
            <a:r>
              <a:rPr lang="en-US" dirty="0" smtClean="0"/>
              <a:t>Who is involved in the public service mission?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204" y="2287424"/>
            <a:ext cx="3407229" cy="2892654"/>
          </a:xfrm>
        </p:spPr>
        <p:txBody>
          <a:bodyPr/>
          <a:lstStyle/>
          <a:p>
            <a:r>
              <a:rPr lang="en-US" dirty="0" smtClean="0"/>
              <a:t>Undergraduates</a:t>
            </a:r>
            <a:endParaRPr lang="en-US" dirty="0"/>
          </a:p>
          <a:p>
            <a:r>
              <a:rPr lang="en-US" dirty="0" smtClean="0"/>
              <a:t>Graduate students</a:t>
            </a:r>
          </a:p>
          <a:p>
            <a:r>
              <a:rPr lang="en-US" dirty="0" smtClean="0"/>
              <a:t>Professional degree students (M.D., MBA, </a:t>
            </a:r>
            <a:r>
              <a:rPr lang="en-US" dirty="0" err="1" smtClean="0"/>
              <a:t>PharmD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2704" y="1686987"/>
            <a:ext cx="205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Students</a:t>
            </a:r>
            <a:endParaRPr kumimoji="1" lang="ja-JP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71146" y="1270513"/>
            <a:ext cx="205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Staff</a:t>
            </a:r>
            <a:endParaRPr kumimoji="1" lang="ja-JP" altLang="en-US" sz="32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0189" y="1816148"/>
            <a:ext cx="3407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Related to students: advising, housing…</a:t>
            </a:r>
          </a:p>
          <a:p>
            <a:r>
              <a:rPr lang="en-US" dirty="0" smtClean="0"/>
              <a:t>Research staff</a:t>
            </a:r>
          </a:p>
          <a:p>
            <a:r>
              <a:rPr lang="en-US" dirty="0" smtClean="0"/>
              <a:t>Medical Center</a:t>
            </a:r>
          </a:p>
          <a:p>
            <a:r>
              <a:rPr lang="en-US" dirty="0" smtClean="0"/>
              <a:t>General (budget, power plant, etc.)</a:t>
            </a:r>
          </a:p>
          <a:p>
            <a:endParaRPr lang="en-US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19019" y="2134230"/>
            <a:ext cx="3407229" cy="2722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Professors</a:t>
            </a:r>
          </a:p>
          <a:p>
            <a:r>
              <a:rPr lang="en-US" dirty="0" smtClean="0"/>
              <a:t>Clinical faculty</a:t>
            </a:r>
          </a:p>
          <a:p>
            <a:r>
              <a:rPr lang="en-US" dirty="0" smtClean="0"/>
              <a:t>Lecturers</a:t>
            </a:r>
          </a:p>
          <a:p>
            <a:r>
              <a:rPr lang="en-US" dirty="0" smtClean="0"/>
              <a:t>Adjuncts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</a:p>
          <a:p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273908" y="946360"/>
            <a:ext cx="11192859" cy="4868776"/>
          </a:xfrm>
          <a:prstGeom prst="donut">
            <a:avLst>
              <a:gd name="adj" fmla="val 401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8381" y="1552075"/>
            <a:ext cx="3792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Faculty/Instructors</a:t>
            </a:r>
            <a:endParaRPr kumimoji="1" lang="ja-JP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32322" y="4881229"/>
            <a:ext cx="29801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4"/>
                </a:solidFill>
              </a:rPr>
              <a:t>Everyone can be</a:t>
            </a:r>
            <a:endParaRPr kumimoji="1" lang="ja-JP" altLang="en-US" sz="3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6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99" y="1523171"/>
            <a:ext cx="10515600" cy="1325563"/>
          </a:xfrm>
        </p:spPr>
        <p:txBody>
          <a:bodyPr/>
          <a:lstStyle/>
          <a:p>
            <a:r>
              <a:rPr lang="en-US" b="1" dirty="0" smtClean="0"/>
              <a:t>I’m here for an education.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Why do I care about the rest of the mission?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 care about: Research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Mission</a:t>
            </a:r>
          </a:p>
          <a:p>
            <a:pPr lvl="1"/>
            <a:r>
              <a:rPr lang="en-US" dirty="0" smtClean="0"/>
              <a:t>About 4400 institutions of higher learning in the U.S.</a:t>
            </a:r>
          </a:p>
          <a:p>
            <a:pPr lvl="1"/>
            <a:r>
              <a:rPr lang="en-US" dirty="0" smtClean="0"/>
              <a:t>About 5% are research universities</a:t>
            </a:r>
          </a:p>
          <a:p>
            <a:pPr lvl="1"/>
            <a:r>
              <a:rPr lang="en-US" dirty="0" smtClean="0"/>
              <a:t>You are at one of them</a:t>
            </a:r>
          </a:p>
          <a:p>
            <a:r>
              <a:rPr lang="en-US" dirty="0" smtClean="0"/>
              <a:t>Possible disadvantage:</a:t>
            </a:r>
          </a:p>
          <a:p>
            <a:pPr lvl="1"/>
            <a:r>
              <a:rPr lang="en-US" dirty="0" smtClean="0"/>
              <a:t>For most professors, teaching is not #1 priority</a:t>
            </a:r>
          </a:p>
          <a:p>
            <a:r>
              <a:rPr lang="en-US" dirty="0" smtClean="0"/>
              <a:t>Possible big advantages:</a:t>
            </a:r>
          </a:p>
          <a:p>
            <a:pPr lvl="1"/>
            <a:r>
              <a:rPr lang="en-US" dirty="0" smtClean="0"/>
              <a:t>Learning from someone who is creating new knowledge in the field</a:t>
            </a:r>
          </a:p>
          <a:p>
            <a:pPr lvl="1"/>
            <a:r>
              <a:rPr lang="en-US" dirty="0" smtClean="0"/>
              <a:t>Some undergrads do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19113706">
            <a:off x="7246101" y="3511495"/>
            <a:ext cx="572716" cy="261495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06366" y="2888889"/>
            <a:ext cx="3685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8000"/>
                </a:solidFill>
              </a:rPr>
              <a:t>Find out from CAPE or from senior students who’s a good teacher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501266">
            <a:off x="5418895" y="5469454"/>
            <a:ext cx="572716" cy="261495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991612" y="5407189"/>
            <a:ext cx="368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8000"/>
                </a:solidFill>
              </a:rPr>
              <a:t>Join in!  (week 9)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 care about: Public Service Mission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7" y="4084292"/>
            <a:ext cx="6947725" cy="2171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57" y="1755747"/>
            <a:ext cx="6916145" cy="21650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325" y="1750912"/>
            <a:ext cx="4689753" cy="4351338"/>
          </a:xfrm>
        </p:spPr>
        <p:txBody>
          <a:bodyPr/>
          <a:lstStyle/>
          <a:p>
            <a:r>
              <a:rPr lang="en-US" dirty="0" smtClean="0"/>
              <a:t>Huge part of TMC</a:t>
            </a:r>
          </a:p>
          <a:p>
            <a:r>
              <a:rPr lang="en-US" dirty="0" smtClean="0"/>
              <a:t>Many opportunities</a:t>
            </a:r>
          </a:p>
          <a:p>
            <a:r>
              <a:rPr lang="en-US" dirty="0" smtClean="0"/>
              <a:t>Cynical point of view</a:t>
            </a:r>
          </a:p>
          <a:p>
            <a:pPr lvl="1"/>
            <a:r>
              <a:rPr lang="en-US" dirty="0" smtClean="0"/>
              <a:t> Burnish resume for the future</a:t>
            </a:r>
          </a:p>
          <a:p>
            <a:r>
              <a:rPr lang="en-US" dirty="0" smtClean="0"/>
              <a:t>Altruistic point of view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ake the world better</a:t>
            </a:r>
          </a:p>
          <a:p>
            <a:r>
              <a:rPr lang="en-US" dirty="0" smtClean="0"/>
              <a:t>Other reasons</a:t>
            </a:r>
          </a:p>
          <a:p>
            <a:pPr lvl="1"/>
            <a:r>
              <a:rPr lang="en-US" dirty="0" smtClean="0"/>
              <a:t>Make friends</a:t>
            </a:r>
          </a:p>
          <a:p>
            <a:pPr lvl="1"/>
            <a:r>
              <a:rPr lang="en-US" dirty="0" smtClean="0"/>
              <a:t>Get academic credit</a:t>
            </a:r>
          </a:p>
          <a:p>
            <a:pPr lvl="1"/>
            <a:r>
              <a:rPr lang="en-US" dirty="0" smtClean="0"/>
              <a:t>Learn about careers</a:t>
            </a:r>
          </a:p>
        </p:txBody>
      </p:sp>
    </p:spTree>
    <p:extLst>
      <p:ext uri="{BB962C8B-B14F-4D97-AF65-F5344CB8AC3E}">
        <p14:creationId xmlns:p14="http://schemas.microsoft.com/office/powerpoint/2010/main" val="182173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NYT Article: The Fundamental Way that Universities are an Illusion</a:t>
            </a:r>
            <a:endParaRPr lang="en-US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20134" y="1825625"/>
            <a:ext cx="10133666" cy="4351338"/>
          </a:xfrm>
        </p:spPr>
        <p:txBody>
          <a:bodyPr>
            <a:normAutofit/>
          </a:bodyPr>
          <a:lstStyle/>
          <a:p>
            <a:endParaRPr kumimoji="1" lang="en-US" altLang="ja-JP" sz="3200" dirty="0"/>
          </a:p>
          <a:p>
            <a:r>
              <a:rPr kumimoji="1" lang="en-US" altLang="ja-JP" sz="3200" dirty="0" smtClean="0"/>
              <a:t>What do you think of the NYT article?</a:t>
            </a:r>
          </a:p>
          <a:p>
            <a:pPr lvl="1"/>
            <a:r>
              <a:rPr kumimoji="1" lang="en-US" altLang="ja-JP" sz="2800" dirty="0" smtClean="0"/>
              <a:t>Is it </a:t>
            </a:r>
            <a:r>
              <a:rPr kumimoji="1" lang="en-US" altLang="ja-JP" sz="2800" dirty="0"/>
              <a:t>r</a:t>
            </a:r>
            <a:r>
              <a:rPr kumimoji="1" lang="en-US" altLang="ja-JP" sz="2800" dirty="0" smtClean="0"/>
              <a:t>ealistic?</a:t>
            </a:r>
          </a:p>
          <a:p>
            <a:pPr lvl="1"/>
            <a:r>
              <a:rPr kumimoji="1" lang="en-US" altLang="ja-JP" sz="2800" dirty="0" smtClean="0"/>
              <a:t>Are you concerned?</a:t>
            </a:r>
          </a:p>
          <a:p>
            <a:pPr lvl="1"/>
            <a:r>
              <a:rPr kumimoji="1" lang="en-US" altLang="ja-JP" sz="2800" dirty="0" smtClean="0"/>
              <a:t>Is there something you need to do?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5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0849" y="377577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Reading:</a:t>
            </a:r>
            <a:endParaRPr lang="en-US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145431" y="1252828"/>
            <a:ext cx="10133666" cy="4351338"/>
          </a:xfrm>
        </p:spPr>
        <p:txBody>
          <a:bodyPr>
            <a:normAutofit/>
          </a:bodyPr>
          <a:lstStyle/>
          <a:p>
            <a:endParaRPr kumimoji="1" lang="en-US" altLang="ja-JP" sz="3200" dirty="0"/>
          </a:p>
          <a:p>
            <a:r>
              <a:rPr kumimoji="1" lang="en-US" altLang="ja-JP" sz="3600" dirty="0" smtClean="0"/>
              <a:t>Before your discussion section, read the other item (College Customs) posted for Week 1</a:t>
            </a:r>
          </a:p>
          <a:p>
            <a:pPr lvl="1"/>
            <a:r>
              <a:rPr kumimoji="1" lang="en-US" altLang="ja-JP" sz="3200" dirty="0" smtClean="0"/>
              <a:t>Anything daunting there?</a:t>
            </a:r>
          </a:p>
          <a:p>
            <a:pPr lvl="1"/>
            <a:r>
              <a:rPr kumimoji="1" lang="en-US" altLang="ja-JP" sz="3200" dirty="0" smtClean="0"/>
              <a:t>Anything exciting there?</a:t>
            </a:r>
          </a:p>
          <a:p>
            <a:pPr lvl="1"/>
            <a:endParaRPr kumimoji="1" lang="en-US" altLang="ja-JP" sz="3200" dirty="0" smtClean="0"/>
          </a:p>
          <a:p>
            <a:r>
              <a:rPr kumimoji="1" lang="en-US" altLang="ja-JP" sz="3600" dirty="0" smtClean="0"/>
              <a:t>Check the web site for what to read before Friday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0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0"/>
            <a:ext cx="10128250" cy="68028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1850" y="528638"/>
            <a:ext cx="5943600" cy="1181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See you next week!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5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30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Yes, but…</a:t>
            </a:r>
            <a:endParaRPr lang="en-US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47" y="4205112"/>
            <a:ext cx="38100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998" y="4055686"/>
            <a:ext cx="38100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789" y="1414848"/>
            <a:ext cx="3657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4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30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There’s more to learn than you think…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4700" y="1317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+mj-lt"/>
              </a:rPr>
              <a:t>Any time a person is in a new situation…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600" b="1" dirty="0" smtClean="0">
                <a:latin typeface="+mj-lt"/>
              </a:rPr>
              <a:t>New country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600" b="1" dirty="0" smtClean="0">
                <a:latin typeface="+mj-lt"/>
              </a:rPr>
              <a:t>New university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600" b="1" dirty="0" smtClean="0">
                <a:latin typeface="+mj-lt"/>
              </a:rPr>
              <a:t>New baby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600" b="1" dirty="0" smtClean="0">
                <a:latin typeface="+mj-lt"/>
              </a:rPr>
              <a:t>New job, etc.</a:t>
            </a:r>
          </a:p>
          <a:p>
            <a:pPr marL="0" indent="0">
              <a:buNone/>
            </a:pPr>
            <a:r>
              <a:rPr lang="en-US" sz="4400" b="1" dirty="0" smtClean="0">
                <a:latin typeface="+mj-lt"/>
              </a:rPr>
              <a:t>There are things you don’t know…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600" b="1" dirty="0" smtClean="0">
                <a:latin typeface="+mj-lt"/>
              </a:rPr>
              <a:t>Things you </a:t>
            </a:r>
            <a:r>
              <a:rPr lang="en-US" sz="3600" b="1" i="1" dirty="0" smtClean="0">
                <a:latin typeface="+mj-lt"/>
              </a:rPr>
              <a:t>know</a:t>
            </a:r>
            <a:r>
              <a:rPr lang="en-US" sz="3600" b="1" dirty="0" smtClean="0">
                <a:latin typeface="+mj-lt"/>
              </a:rPr>
              <a:t>  that you don’t know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600" b="1" dirty="0" smtClean="0">
                <a:latin typeface="+mj-lt"/>
              </a:rPr>
              <a:t>Things you </a:t>
            </a:r>
            <a:r>
              <a:rPr lang="en-US" sz="3600" b="1" i="1" dirty="0" smtClean="0">
                <a:latin typeface="+mj-lt"/>
              </a:rPr>
              <a:t>don’t know  </a:t>
            </a:r>
            <a:r>
              <a:rPr lang="en-US" sz="3600" b="1" dirty="0" smtClean="0">
                <a:latin typeface="+mj-lt"/>
              </a:rPr>
              <a:t>that you don’t know</a:t>
            </a:r>
            <a:endParaRPr lang="en-US" sz="36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6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30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Things you </a:t>
            </a:r>
            <a:r>
              <a:rPr lang="en-US" b="1" i="1" dirty="0" smtClean="0">
                <a:latin typeface="+mn-lt"/>
              </a:rPr>
              <a:t>know</a:t>
            </a:r>
            <a:r>
              <a:rPr lang="en-US" b="1" dirty="0" smtClean="0">
                <a:latin typeface="+mn-lt"/>
              </a:rPr>
              <a:t> that you don’t know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774700" y="1317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+mj-lt"/>
              </a:rPr>
              <a:t>Office hours in Bonner Hall: where is Bonner?</a:t>
            </a:r>
          </a:p>
          <a:p>
            <a:pPr lvl="1"/>
            <a:r>
              <a:rPr lang="en-US" sz="3600" b="1" dirty="0" smtClean="0">
                <a:latin typeface="+mj-lt"/>
              </a:rPr>
              <a:t>Can look it up on-line, can ask someone</a:t>
            </a:r>
          </a:p>
          <a:p>
            <a:pPr lvl="1"/>
            <a:r>
              <a:rPr lang="en-US" sz="3600" b="1" dirty="0">
                <a:latin typeface="+mj-lt"/>
              </a:rPr>
              <a:t>C</a:t>
            </a:r>
            <a:r>
              <a:rPr lang="en-US" sz="3600" b="1" dirty="0" smtClean="0">
                <a:latin typeface="+mj-lt"/>
              </a:rPr>
              <a:t>an estimate how long it will take to get this information</a:t>
            </a:r>
          </a:p>
          <a:p>
            <a:pPr lvl="1"/>
            <a:r>
              <a:rPr lang="en-US" sz="3600" b="1" dirty="0">
                <a:latin typeface="+mj-lt"/>
              </a:rPr>
              <a:t>C</a:t>
            </a:r>
            <a:r>
              <a:rPr lang="en-US" sz="3600" b="1" dirty="0" smtClean="0">
                <a:latin typeface="+mj-lt"/>
              </a:rPr>
              <a:t>an estimate how bad it will be if you don’t get this information </a:t>
            </a:r>
          </a:p>
          <a:p>
            <a:pPr marL="0" indent="0">
              <a:buNone/>
            </a:pPr>
            <a:endParaRPr lang="en-US" sz="44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8411" y="73025"/>
            <a:ext cx="10802989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Things you </a:t>
            </a:r>
            <a:r>
              <a:rPr lang="en-US" b="1" i="1" dirty="0" smtClean="0">
                <a:latin typeface="+mn-lt"/>
              </a:rPr>
              <a:t>don’t know</a:t>
            </a:r>
            <a:r>
              <a:rPr lang="en-US" b="1" dirty="0" smtClean="0">
                <a:latin typeface="+mn-lt"/>
              </a:rPr>
              <a:t> that you don’t know…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762250" y="1430370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j-lt"/>
              </a:rPr>
              <a:t>Can </a:t>
            </a:r>
            <a:r>
              <a:rPr lang="en-US" sz="4000" b="1" i="1" dirty="0" smtClean="0">
                <a:latin typeface="+mj-lt"/>
              </a:rPr>
              <a:t>not</a:t>
            </a:r>
            <a:r>
              <a:rPr lang="en-US" sz="4000" b="1" dirty="0" smtClean="0">
                <a:latin typeface="+mj-lt"/>
              </a:rPr>
              <a:t> estimate how long it will take to get this information</a:t>
            </a:r>
          </a:p>
          <a:p>
            <a:r>
              <a:rPr lang="en-US" sz="4000" b="1" i="1" dirty="0" smtClean="0">
                <a:latin typeface="+mj-lt"/>
              </a:rPr>
              <a:t>No idea </a:t>
            </a:r>
            <a:r>
              <a:rPr lang="en-US" sz="4000" b="1" dirty="0" smtClean="0">
                <a:latin typeface="+mj-lt"/>
              </a:rPr>
              <a:t>how bad it will be if you don’t get this information</a:t>
            </a:r>
          </a:p>
          <a:p>
            <a:r>
              <a:rPr lang="en-US" sz="4000" b="1" dirty="0" smtClean="0">
                <a:latin typeface="+mj-lt"/>
              </a:rPr>
              <a:t>You’re not aware that this item </a:t>
            </a:r>
            <a:r>
              <a:rPr lang="en-US" sz="4000" b="1" i="1" dirty="0" smtClean="0">
                <a:latin typeface="+mj-lt"/>
              </a:rPr>
              <a:t>exists</a:t>
            </a:r>
            <a:r>
              <a:rPr lang="en-US" sz="4000" b="1" dirty="0" smtClean="0">
                <a:latin typeface="+mj-lt"/>
              </a:rPr>
              <a:t> </a:t>
            </a:r>
          </a:p>
          <a:p>
            <a:pPr marL="0" indent="0">
              <a:buNone/>
            </a:pPr>
            <a:endParaRPr lang="en-US" sz="44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0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0" y="1111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New country…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32300" y="1419225"/>
            <a:ext cx="7378700" cy="435133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+mj-lt"/>
              </a:rPr>
              <a:t>Relian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Kru</a:t>
            </a:r>
            <a:r>
              <a:rPr lang="en-US" sz="3200" b="1" dirty="0" smtClean="0">
                <a:latin typeface="+mj-lt"/>
              </a:rPr>
              <a:t> arrives in </a:t>
            </a:r>
            <a:r>
              <a:rPr lang="en-US" sz="3200" b="1" dirty="0" err="1" smtClean="0">
                <a:latin typeface="+mj-lt"/>
              </a:rPr>
              <a:t>Neraunce</a:t>
            </a:r>
            <a:endParaRPr lang="en-US" sz="3200" b="1" dirty="0" smtClean="0">
              <a:latin typeface="+mj-lt"/>
            </a:endParaRPr>
          </a:p>
          <a:p>
            <a:pPr lvl="0"/>
            <a:r>
              <a:rPr lang="en-US" altLang="ja-JP" sz="3200" b="1" dirty="0">
                <a:solidFill>
                  <a:prstClr val="black"/>
                </a:solidFill>
                <a:latin typeface="Calibri Light"/>
              </a:rPr>
              <a:t>White cravat, green breeches, blue ring…</a:t>
            </a:r>
          </a:p>
          <a:p>
            <a:r>
              <a:rPr lang="en-US" sz="3200" b="1" dirty="0" smtClean="0">
                <a:latin typeface="+mj-lt"/>
              </a:rPr>
              <a:t>Clothing colors </a:t>
            </a:r>
            <a:r>
              <a:rPr lang="en-US" sz="3200" b="1" i="1" dirty="0" smtClean="0">
                <a:latin typeface="+mj-lt"/>
              </a:rPr>
              <a:t>very</a:t>
            </a:r>
            <a:r>
              <a:rPr lang="en-US" sz="3200" b="1" dirty="0" smtClean="0">
                <a:latin typeface="+mj-lt"/>
              </a:rPr>
              <a:t> important</a:t>
            </a:r>
          </a:p>
          <a:p>
            <a:r>
              <a:rPr lang="en-US" sz="3200" b="1" dirty="0" smtClean="0">
                <a:latin typeface="+mj-lt"/>
              </a:rPr>
              <a:t>Has just given </a:t>
            </a:r>
            <a:r>
              <a:rPr lang="en-US" sz="3200" b="1" i="1" dirty="0" smtClean="0">
                <a:latin typeface="+mj-lt"/>
              </a:rPr>
              <a:t>mortal insult</a:t>
            </a:r>
            <a:r>
              <a:rPr lang="en-US" sz="3200" b="1" dirty="0" smtClean="0">
                <a:latin typeface="+mj-lt"/>
              </a:rPr>
              <a:t>  to the </a:t>
            </a:r>
            <a:r>
              <a:rPr lang="en-US" sz="3200" b="1" dirty="0" err="1" smtClean="0">
                <a:latin typeface="+mj-lt"/>
              </a:rPr>
              <a:t>Dhreve</a:t>
            </a:r>
            <a:endParaRPr lang="en-US" sz="3200" b="1" dirty="0" smtClean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Has the High Court Assassin after him for the rest of the book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393700"/>
            <a:ext cx="3683000" cy="603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1500" y="5143500"/>
            <a:ext cx="567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This is why the U.S. Department of State has protocol officers…</a:t>
            </a:r>
            <a:endParaRPr kumimoji="1" lang="ja-JP" altLang="en-US" sz="3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30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Consider these examples of things I didn’t know…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812052" y="1155747"/>
            <a:ext cx="10515600" cy="4351338"/>
          </a:xfrm>
        </p:spPr>
        <p:txBody>
          <a:bodyPr>
            <a:normAutofit/>
          </a:bodyPr>
          <a:lstStyle/>
          <a:p>
            <a:pPr lvl="1"/>
            <a:endParaRPr lang="en-US" sz="3600" b="1" dirty="0" smtClean="0">
              <a:latin typeface="+mj-lt"/>
            </a:endParaRPr>
          </a:p>
          <a:p>
            <a:pPr lvl="1">
              <a:lnSpc>
                <a:spcPct val="120000"/>
              </a:lnSpc>
            </a:pPr>
            <a:r>
              <a:rPr lang="en-US" sz="3600" b="1" dirty="0" smtClean="0">
                <a:latin typeface="+mj-lt"/>
              </a:rPr>
              <a:t>New university</a:t>
            </a:r>
          </a:p>
          <a:p>
            <a:pPr lvl="1">
              <a:lnSpc>
                <a:spcPct val="120000"/>
              </a:lnSpc>
            </a:pPr>
            <a:r>
              <a:rPr lang="en-US" sz="3600" b="1" dirty="0" smtClean="0">
                <a:latin typeface="+mj-lt"/>
              </a:rPr>
              <a:t>New baby</a:t>
            </a:r>
          </a:p>
          <a:p>
            <a:pPr lvl="1">
              <a:lnSpc>
                <a:spcPct val="120000"/>
              </a:lnSpc>
            </a:pPr>
            <a:r>
              <a:rPr lang="en-US" sz="3600" b="1" dirty="0" smtClean="0">
                <a:latin typeface="+mj-lt"/>
              </a:rPr>
              <a:t>New job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b="1" dirty="0" smtClean="0">
                <a:latin typeface="+mj-lt"/>
              </a:rPr>
              <a:t>How could the systems have worked to help me get the information?</a:t>
            </a:r>
            <a:endParaRPr lang="en-US" sz="48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DDFF-80B7-4C57-83D7-62AD5DE7A6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3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13772</TotalTime>
  <Words>1455</Words>
  <Application>Microsoft Macintosh PowerPoint</Application>
  <PresentationFormat>Custom</PresentationFormat>
  <Paragraphs>343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Thurgood Marshall College</vt:lpstr>
      <vt:lpstr>Mechanics of this course:</vt:lpstr>
      <vt:lpstr>Goals of this course:</vt:lpstr>
      <vt:lpstr>Yes, but…</vt:lpstr>
      <vt:lpstr>There’s more to learn than you think…</vt:lpstr>
      <vt:lpstr>Things you know that you don’t know</vt:lpstr>
      <vt:lpstr>Things you don’t know that you don’t know…</vt:lpstr>
      <vt:lpstr>New country…</vt:lpstr>
      <vt:lpstr>Consider these examples of things I didn’t know…</vt:lpstr>
      <vt:lpstr>How might I have gotten the info…</vt:lpstr>
      <vt:lpstr>Start to form a peer group</vt:lpstr>
      <vt:lpstr>University Life</vt:lpstr>
      <vt:lpstr>UCSD Community</vt:lpstr>
      <vt:lpstr>People at UC San Diego</vt:lpstr>
      <vt:lpstr>The brutish life of a professor</vt:lpstr>
      <vt:lpstr>What do professors do?</vt:lpstr>
      <vt:lpstr>PowerPoint Presentation</vt:lpstr>
      <vt:lpstr>As with any job, there are conflicting pressures…</vt:lpstr>
      <vt:lpstr>PowerPoint Presentation</vt:lpstr>
      <vt:lpstr>And different constituencies view professors differently…</vt:lpstr>
      <vt:lpstr>PowerPoint Presentation</vt:lpstr>
      <vt:lpstr>So what is a “Lecturer”?</vt:lpstr>
      <vt:lpstr>Why do I care about: Different levels and types of instructors?</vt:lpstr>
      <vt:lpstr>(1) Use the correct form of address</vt:lpstr>
      <vt:lpstr>(2) Reference letters not all created equal</vt:lpstr>
      <vt:lpstr>(3) Different levels of teaching quality </vt:lpstr>
      <vt:lpstr>We have now seen the people at UCSD</vt:lpstr>
      <vt:lpstr>Mission of UC San Diego</vt:lpstr>
      <vt:lpstr>Who is involved in the educational mission?</vt:lpstr>
      <vt:lpstr>Who is involved in the research mission?</vt:lpstr>
      <vt:lpstr>Who is involved in the public service mission?</vt:lpstr>
      <vt:lpstr>I’m here for an education.  Why do I care about the rest of the mission?</vt:lpstr>
      <vt:lpstr>Why do I care about: Research Mission</vt:lpstr>
      <vt:lpstr>Why do I care about: Public Service Mission</vt:lpstr>
      <vt:lpstr>NYT Article: The Fundamental Way that Universities are an Illusion</vt:lpstr>
      <vt:lpstr>Reading: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Life</dc:title>
  <dc:creator>Grant Goodall</dc:creator>
  <cp:lastModifiedBy>Pamela Cosman</cp:lastModifiedBy>
  <cp:revision>114</cp:revision>
  <dcterms:created xsi:type="dcterms:W3CDTF">2014-09-18T15:07:37Z</dcterms:created>
  <dcterms:modified xsi:type="dcterms:W3CDTF">2015-09-27T18:26:19Z</dcterms:modified>
</cp:coreProperties>
</file>